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56"/>
  </p:notesMasterIdLst>
  <p:sldIdLst>
    <p:sldId id="256" r:id="rId2"/>
    <p:sldId id="277" r:id="rId3"/>
    <p:sldId id="316" r:id="rId4"/>
    <p:sldId id="280"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5" r:id="rId21"/>
    <p:sldId id="276" r:id="rId22"/>
    <p:sldId id="274" r:id="rId23"/>
    <p:sldId id="282" r:id="rId24"/>
    <p:sldId id="281" r:id="rId25"/>
    <p:sldId id="285" r:id="rId26"/>
    <p:sldId id="284" r:id="rId27"/>
    <p:sldId id="287" r:id="rId28"/>
    <p:sldId id="288" r:id="rId29"/>
    <p:sldId id="289" r:id="rId30"/>
    <p:sldId id="291" r:id="rId31"/>
    <p:sldId id="292" r:id="rId32"/>
    <p:sldId id="293" r:id="rId33"/>
    <p:sldId id="295" r:id="rId34"/>
    <p:sldId id="294" r:id="rId35"/>
    <p:sldId id="296" r:id="rId36"/>
    <p:sldId id="297" r:id="rId37"/>
    <p:sldId id="298" r:id="rId38"/>
    <p:sldId id="302" r:id="rId39"/>
    <p:sldId id="299" r:id="rId40"/>
    <p:sldId id="300" r:id="rId41"/>
    <p:sldId id="301" r:id="rId42"/>
    <p:sldId id="303" r:id="rId43"/>
    <p:sldId id="306" r:id="rId44"/>
    <p:sldId id="305" r:id="rId45"/>
    <p:sldId id="304" r:id="rId46"/>
    <p:sldId id="307" r:id="rId47"/>
    <p:sldId id="308" r:id="rId48"/>
    <p:sldId id="309" r:id="rId49"/>
    <p:sldId id="310" r:id="rId50"/>
    <p:sldId id="318" r:id="rId51"/>
    <p:sldId id="320" r:id="rId52"/>
    <p:sldId id="321" r:id="rId53"/>
    <p:sldId id="322" r:id="rId54"/>
    <p:sldId id="311" r:id="rId55"/>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hammad Fahad" initials="MF" lastIdx="2" clrIdx="0">
    <p:extLst>
      <p:ext uri="{19B8F6BF-5375-455C-9EA6-DF929625EA0E}">
        <p15:presenceInfo xmlns:p15="http://schemas.microsoft.com/office/powerpoint/2012/main" userId="S-1-5-21-867069252-2964255626-851811685-13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9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7765B8-00FF-4894-A688-CC246B8319C2}" type="datetimeFigureOut">
              <a:rPr lang="en-PK" smtClean="0"/>
              <a:t>01/27/2024</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FDC09D-BE48-47C2-AA58-31E14722FD24}" type="slidenum">
              <a:rPr lang="en-PK" smtClean="0"/>
              <a:t>‹#›</a:t>
            </a:fld>
            <a:endParaRPr lang="en-PK"/>
          </a:p>
        </p:txBody>
      </p:sp>
    </p:spTree>
    <p:extLst>
      <p:ext uri="{BB962C8B-B14F-4D97-AF65-F5344CB8AC3E}">
        <p14:creationId xmlns:p14="http://schemas.microsoft.com/office/powerpoint/2010/main" val="2864574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FDC09D-BE48-47C2-AA58-31E14722FD24}" type="slidenum">
              <a:rPr lang="en-PK" smtClean="0"/>
              <a:t>4</a:t>
            </a:fld>
            <a:endParaRPr lang="en-PK"/>
          </a:p>
        </p:txBody>
      </p:sp>
    </p:spTree>
    <p:extLst>
      <p:ext uri="{BB962C8B-B14F-4D97-AF65-F5344CB8AC3E}">
        <p14:creationId xmlns:p14="http://schemas.microsoft.com/office/powerpoint/2010/main" val="2793090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9BFDC09D-BE48-47C2-AA58-31E14722FD24}" type="slidenum">
              <a:rPr lang="en-PK" smtClean="0"/>
              <a:t>50</a:t>
            </a:fld>
            <a:endParaRPr lang="en-PK"/>
          </a:p>
        </p:txBody>
      </p:sp>
    </p:spTree>
    <p:extLst>
      <p:ext uri="{BB962C8B-B14F-4D97-AF65-F5344CB8AC3E}">
        <p14:creationId xmlns:p14="http://schemas.microsoft.com/office/powerpoint/2010/main" val="996179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9BFDC09D-BE48-47C2-AA58-31E14722FD24}" type="slidenum">
              <a:rPr lang="en-PK" smtClean="0"/>
              <a:t>51</a:t>
            </a:fld>
            <a:endParaRPr lang="en-PK"/>
          </a:p>
        </p:txBody>
      </p:sp>
    </p:spTree>
    <p:extLst>
      <p:ext uri="{BB962C8B-B14F-4D97-AF65-F5344CB8AC3E}">
        <p14:creationId xmlns:p14="http://schemas.microsoft.com/office/powerpoint/2010/main" val="1947133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9BFDC09D-BE48-47C2-AA58-31E14722FD24}" type="slidenum">
              <a:rPr lang="en-PK" smtClean="0"/>
              <a:t>52</a:t>
            </a:fld>
            <a:endParaRPr lang="en-PK"/>
          </a:p>
        </p:txBody>
      </p:sp>
    </p:spTree>
    <p:extLst>
      <p:ext uri="{BB962C8B-B14F-4D97-AF65-F5344CB8AC3E}">
        <p14:creationId xmlns:p14="http://schemas.microsoft.com/office/powerpoint/2010/main" val="949747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9BFDC09D-BE48-47C2-AA58-31E14722FD24}" type="slidenum">
              <a:rPr lang="en-PK" smtClean="0"/>
              <a:t>53</a:t>
            </a:fld>
            <a:endParaRPr lang="en-PK"/>
          </a:p>
        </p:txBody>
      </p:sp>
    </p:spTree>
    <p:extLst>
      <p:ext uri="{BB962C8B-B14F-4D97-AF65-F5344CB8AC3E}">
        <p14:creationId xmlns:p14="http://schemas.microsoft.com/office/powerpoint/2010/main" val="1600082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7FF97-F74F-B02B-EF48-FB65AB5ABC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C3D5CDF7-2BAC-9FED-0D35-6EC1108768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96DB1632-CE4E-8B6F-7EF0-43E254CB6EEE}"/>
              </a:ext>
            </a:extLst>
          </p:cNvPr>
          <p:cNvSpPr>
            <a:spLocks noGrp="1"/>
          </p:cNvSpPr>
          <p:nvPr>
            <p:ph type="dt" sz="half" idx="10"/>
          </p:nvPr>
        </p:nvSpPr>
        <p:spPr/>
        <p:txBody>
          <a:bodyPr/>
          <a:lstStyle/>
          <a:p>
            <a:fld id="{16953DBB-A3EA-4815-843A-7988AFF97EEC}" type="datetimeFigureOut">
              <a:rPr lang="en-US" smtClean="0"/>
              <a:t>1/27/2024</a:t>
            </a:fld>
            <a:endParaRPr lang="en-US"/>
          </a:p>
        </p:txBody>
      </p:sp>
      <p:sp>
        <p:nvSpPr>
          <p:cNvPr id="5" name="Footer Placeholder 4">
            <a:extLst>
              <a:ext uri="{FF2B5EF4-FFF2-40B4-BE49-F238E27FC236}">
                <a16:creationId xmlns:a16="http://schemas.microsoft.com/office/drawing/2014/main" id="{B4C2FDA2-3A16-9537-A099-E9E926844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D581B-D570-C980-B7D6-C7D76E7C52CE}"/>
              </a:ext>
            </a:extLst>
          </p:cNvPr>
          <p:cNvSpPr>
            <a:spLocks noGrp="1"/>
          </p:cNvSpPr>
          <p:nvPr>
            <p:ph type="sldNum" sz="quarter" idx="12"/>
          </p:nvPr>
        </p:nvSpPr>
        <p:spPr/>
        <p:txBody>
          <a:bodyPr/>
          <a:lstStyle/>
          <a:p>
            <a:fld id="{3ABB9604-6DCF-43D0-8A06-692D9D3EDE4B}" type="slidenum">
              <a:rPr lang="en-US" smtClean="0"/>
              <a:t>‹#›</a:t>
            </a:fld>
            <a:endParaRPr lang="en-US"/>
          </a:p>
        </p:txBody>
      </p:sp>
    </p:spTree>
    <p:extLst>
      <p:ext uri="{BB962C8B-B14F-4D97-AF65-F5344CB8AC3E}">
        <p14:creationId xmlns:p14="http://schemas.microsoft.com/office/powerpoint/2010/main" val="85321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33487-5CB1-1A1E-0F74-DF1C8D8116A3}"/>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C5C56316-1307-0DA9-B217-B9197633AA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1FB0F2FB-B696-5143-E397-55AEA25D4BF6}"/>
              </a:ext>
            </a:extLst>
          </p:cNvPr>
          <p:cNvSpPr>
            <a:spLocks noGrp="1"/>
          </p:cNvSpPr>
          <p:nvPr>
            <p:ph type="dt" sz="half" idx="10"/>
          </p:nvPr>
        </p:nvSpPr>
        <p:spPr/>
        <p:txBody>
          <a:bodyPr/>
          <a:lstStyle/>
          <a:p>
            <a:fld id="{16953DBB-A3EA-4815-843A-7988AFF97EEC}" type="datetimeFigureOut">
              <a:rPr lang="en-US" smtClean="0"/>
              <a:t>1/27/2024</a:t>
            </a:fld>
            <a:endParaRPr lang="en-US"/>
          </a:p>
        </p:txBody>
      </p:sp>
      <p:sp>
        <p:nvSpPr>
          <p:cNvPr id="5" name="Footer Placeholder 4">
            <a:extLst>
              <a:ext uri="{FF2B5EF4-FFF2-40B4-BE49-F238E27FC236}">
                <a16:creationId xmlns:a16="http://schemas.microsoft.com/office/drawing/2014/main" id="{2121CF62-06E8-2C30-D3FA-2F6989F971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0959C1-2470-F467-D405-FA2CF0F38829}"/>
              </a:ext>
            </a:extLst>
          </p:cNvPr>
          <p:cNvSpPr>
            <a:spLocks noGrp="1"/>
          </p:cNvSpPr>
          <p:nvPr>
            <p:ph type="sldNum" sz="quarter" idx="12"/>
          </p:nvPr>
        </p:nvSpPr>
        <p:spPr/>
        <p:txBody>
          <a:bodyPr/>
          <a:lstStyle/>
          <a:p>
            <a:fld id="{3ABB9604-6DCF-43D0-8A06-692D9D3EDE4B}" type="slidenum">
              <a:rPr lang="en-US" smtClean="0"/>
              <a:t>‹#›</a:t>
            </a:fld>
            <a:endParaRPr lang="en-US"/>
          </a:p>
        </p:txBody>
      </p:sp>
    </p:spTree>
    <p:extLst>
      <p:ext uri="{BB962C8B-B14F-4D97-AF65-F5344CB8AC3E}">
        <p14:creationId xmlns:p14="http://schemas.microsoft.com/office/powerpoint/2010/main" val="3374330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21A463-D3E1-E5A5-234F-20BEEA240C2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FA94805B-BEAA-414C-A5C7-70E9F2C058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94196B25-68DE-0C8E-798C-34EB6DE116DB}"/>
              </a:ext>
            </a:extLst>
          </p:cNvPr>
          <p:cNvSpPr>
            <a:spLocks noGrp="1"/>
          </p:cNvSpPr>
          <p:nvPr>
            <p:ph type="dt" sz="half" idx="10"/>
          </p:nvPr>
        </p:nvSpPr>
        <p:spPr/>
        <p:txBody>
          <a:bodyPr/>
          <a:lstStyle/>
          <a:p>
            <a:fld id="{16953DBB-A3EA-4815-843A-7988AFF97EEC}" type="datetimeFigureOut">
              <a:rPr lang="en-US" smtClean="0"/>
              <a:t>1/27/2024</a:t>
            </a:fld>
            <a:endParaRPr lang="en-US"/>
          </a:p>
        </p:txBody>
      </p:sp>
      <p:sp>
        <p:nvSpPr>
          <p:cNvPr id="5" name="Footer Placeholder 4">
            <a:extLst>
              <a:ext uri="{FF2B5EF4-FFF2-40B4-BE49-F238E27FC236}">
                <a16:creationId xmlns:a16="http://schemas.microsoft.com/office/drawing/2014/main" id="{FEC3CD02-5B6D-B484-CB3A-F2D34A209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82C44A-A7A3-2589-9BFE-70A19893C9F1}"/>
              </a:ext>
            </a:extLst>
          </p:cNvPr>
          <p:cNvSpPr>
            <a:spLocks noGrp="1"/>
          </p:cNvSpPr>
          <p:nvPr>
            <p:ph type="sldNum" sz="quarter" idx="12"/>
          </p:nvPr>
        </p:nvSpPr>
        <p:spPr/>
        <p:txBody>
          <a:bodyPr/>
          <a:lstStyle/>
          <a:p>
            <a:fld id="{3ABB9604-6DCF-43D0-8A06-692D9D3EDE4B}" type="slidenum">
              <a:rPr lang="en-US" smtClean="0"/>
              <a:t>‹#›</a:t>
            </a:fld>
            <a:endParaRPr lang="en-US"/>
          </a:p>
        </p:txBody>
      </p:sp>
    </p:spTree>
    <p:extLst>
      <p:ext uri="{BB962C8B-B14F-4D97-AF65-F5344CB8AC3E}">
        <p14:creationId xmlns:p14="http://schemas.microsoft.com/office/powerpoint/2010/main" val="3054857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6FD1A-E529-D291-2AD8-C6C4CE5D3A07}"/>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7AA65384-9D87-C7EC-F334-752C7A7F49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0381DFB1-E7EC-9916-4E4B-C3356DA58F4C}"/>
              </a:ext>
            </a:extLst>
          </p:cNvPr>
          <p:cNvSpPr>
            <a:spLocks noGrp="1"/>
          </p:cNvSpPr>
          <p:nvPr>
            <p:ph type="dt" sz="half" idx="10"/>
          </p:nvPr>
        </p:nvSpPr>
        <p:spPr/>
        <p:txBody>
          <a:bodyPr/>
          <a:lstStyle/>
          <a:p>
            <a:fld id="{16953DBB-A3EA-4815-843A-7988AFF97EEC}" type="datetimeFigureOut">
              <a:rPr lang="en-US" smtClean="0"/>
              <a:t>1/27/2024</a:t>
            </a:fld>
            <a:endParaRPr lang="en-US"/>
          </a:p>
        </p:txBody>
      </p:sp>
      <p:sp>
        <p:nvSpPr>
          <p:cNvPr id="5" name="Footer Placeholder 4">
            <a:extLst>
              <a:ext uri="{FF2B5EF4-FFF2-40B4-BE49-F238E27FC236}">
                <a16:creationId xmlns:a16="http://schemas.microsoft.com/office/drawing/2014/main" id="{52F40906-2898-8D20-9EE9-85FC98009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2FD0D8-9905-671D-4A0B-0AAC6EE09745}"/>
              </a:ext>
            </a:extLst>
          </p:cNvPr>
          <p:cNvSpPr>
            <a:spLocks noGrp="1"/>
          </p:cNvSpPr>
          <p:nvPr>
            <p:ph type="sldNum" sz="quarter" idx="12"/>
          </p:nvPr>
        </p:nvSpPr>
        <p:spPr/>
        <p:txBody>
          <a:bodyPr/>
          <a:lstStyle/>
          <a:p>
            <a:fld id="{3ABB9604-6DCF-43D0-8A06-692D9D3EDE4B}" type="slidenum">
              <a:rPr lang="en-US" smtClean="0"/>
              <a:t>‹#›</a:t>
            </a:fld>
            <a:endParaRPr lang="en-US"/>
          </a:p>
        </p:txBody>
      </p:sp>
    </p:spTree>
    <p:extLst>
      <p:ext uri="{BB962C8B-B14F-4D97-AF65-F5344CB8AC3E}">
        <p14:creationId xmlns:p14="http://schemas.microsoft.com/office/powerpoint/2010/main" val="874287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BE1A-B031-B3F9-8A08-60B829D545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F9F40C67-ECE9-63C8-995D-08E6A5FC92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E32C70-B522-2F21-829D-C28302A3A5BF}"/>
              </a:ext>
            </a:extLst>
          </p:cNvPr>
          <p:cNvSpPr>
            <a:spLocks noGrp="1"/>
          </p:cNvSpPr>
          <p:nvPr>
            <p:ph type="dt" sz="half" idx="10"/>
          </p:nvPr>
        </p:nvSpPr>
        <p:spPr/>
        <p:txBody>
          <a:bodyPr/>
          <a:lstStyle/>
          <a:p>
            <a:fld id="{16953DBB-A3EA-4815-843A-7988AFF97EEC}" type="datetimeFigureOut">
              <a:rPr lang="en-US" smtClean="0"/>
              <a:t>1/27/2024</a:t>
            </a:fld>
            <a:endParaRPr lang="en-US"/>
          </a:p>
        </p:txBody>
      </p:sp>
      <p:sp>
        <p:nvSpPr>
          <p:cNvPr id="5" name="Footer Placeholder 4">
            <a:extLst>
              <a:ext uri="{FF2B5EF4-FFF2-40B4-BE49-F238E27FC236}">
                <a16:creationId xmlns:a16="http://schemas.microsoft.com/office/drawing/2014/main" id="{E0E19DB6-672D-972C-6AB2-FA536104C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A785A2-4C1E-6421-C8B0-9CFFD34BD81A}"/>
              </a:ext>
            </a:extLst>
          </p:cNvPr>
          <p:cNvSpPr>
            <a:spLocks noGrp="1"/>
          </p:cNvSpPr>
          <p:nvPr>
            <p:ph type="sldNum" sz="quarter" idx="12"/>
          </p:nvPr>
        </p:nvSpPr>
        <p:spPr/>
        <p:txBody>
          <a:bodyPr/>
          <a:lstStyle/>
          <a:p>
            <a:fld id="{3ABB9604-6DCF-43D0-8A06-692D9D3EDE4B}" type="slidenum">
              <a:rPr lang="en-US" smtClean="0"/>
              <a:t>‹#›</a:t>
            </a:fld>
            <a:endParaRPr lang="en-US"/>
          </a:p>
        </p:txBody>
      </p:sp>
    </p:spTree>
    <p:extLst>
      <p:ext uri="{BB962C8B-B14F-4D97-AF65-F5344CB8AC3E}">
        <p14:creationId xmlns:p14="http://schemas.microsoft.com/office/powerpoint/2010/main" val="2916285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C090D-FB30-0A31-CC68-9CFC08361B23}"/>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77C49C9A-AAA9-3DD0-04E5-F9A06718A3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61E7B4F0-24CE-341A-B018-8209B0BFEB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E721FB36-0540-9B3A-ED5A-0AB3D1991158}"/>
              </a:ext>
            </a:extLst>
          </p:cNvPr>
          <p:cNvSpPr>
            <a:spLocks noGrp="1"/>
          </p:cNvSpPr>
          <p:nvPr>
            <p:ph type="dt" sz="half" idx="10"/>
          </p:nvPr>
        </p:nvSpPr>
        <p:spPr/>
        <p:txBody>
          <a:bodyPr/>
          <a:lstStyle/>
          <a:p>
            <a:fld id="{16953DBB-A3EA-4815-843A-7988AFF97EEC}" type="datetimeFigureOut">
              <a:rPr lang="en-US" smtClean="0"/>
              <a:t>1/27/2024</a:t>
            </a:fld>
            <a:endParaRPr lang="en-US"/>
          </a:p>
        </p:txBody>
      </p:sp>
      <p:sp>
        <p:nvSpPr>
          <p:cNvPr id="6" name="Footer Placeholder 5">
            <a:extLst>
              <a:ext uri="{FF2B5EF4-FFF2-40B4-BE49-F238E27FC236}">
                <a16:creationId xmlns:a16="http://schemas.microsoft.com/office/drawing/2014/main" id="{539FDE24-E14B-0112-80A1-C84C80D123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18FDE9-C1A6-AE4D-A115-373F9F0E2E93}"/>
              </a:ext>
            </a:extLst>
          </p:cNvPr>
          <p:cNvSpPr>
            <a:spLocks noGrp="1"/>
          </p:cNvSpPr>
          <p:nvPr>
            <p:ph type="sldNum" sz="quarter" idx="12"/>
          </p:nvPr>
        </p:nvSpPr>
        <p:spPr/>
        <p:txBody>
          <a:bodyPr/>
          <a:lstStyle/>
          <a:p>
            <a:fld id="{3ABB9604-6DCF-43D0-8A06-692D9D3EDE4B}" type="slidenum">
              <a:rPr lang="en-US" smtClean="0"/>
              <a:t>‹#›</a:t>
            </a:fld>
            <a:endParaRPr lang="en-US"/>
          </a:p>
        </p:txBody>
      </p:sp>
    </p:spTree>
    <p:extLst>
      <p:ext uri="{BB962C8B-B14F-4D97-AF65-F5344CB8AC3E}">
        <p14:creationId xmlns:p14="http://schemas.microsoft.com/office/powerpoint/2010/main" val="1445920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291E9-F2A1-2E6A-F4A3-F9BC4155C4ED}"/>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6654DED9-12B4-AB8F-C26E-BAECE1BB0C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B60B08-1F95-4B3E-C5D4-ED82F32E4D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D714C175-9BF8-AA6E-7396-3D2D596958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B1DAC0-5246-0B42-1666-A98F361612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49FC3A04-F33B-B657-5683-7FEA1D9F1426}"/>
              </a:ext>
            </a:extLst>
          </p:cNvPr>
          <p:cNvSpPr>
            <a:spLocks noGrp="1"/>
          </p:cNvSpPr>
          <p:nvPr>
            <p:ph type="dt" sz="half" idx="10"/>
          </p:nvPr>
        </p:nvSpPr>
        <p:spPr/>
        <p:txBody>
          <a:bodyPr/>
          <a:lstStyle/>
          <a:p>
            <a:fld id="{16953DBB-A3EA-4815-843A-7988AFF97EEC}" type="datetimeFigureOut">
              <a:rPr lang="en-US" smtClean="0"/>
              <a:t>1/27/2024</a:t>
            </a:fld>
            <a:endParaRPr lang="en-US"/>
          </a:p>
        </p:txBody>
      </p:sp>
      <p:sp>
        <p:nvSpPr>
          <p:cNvPr id="8" name="Footer Placeholder 7">
            <a:extLst>
              <a:ext uri="{FF2B5EF4-FFF2-40B4-BE49-F238E27FC236}">
                <a16:creationId xmlns:a16="http://schemas.microsoft.com/office/drawing/2014/main" id="{43BC2277-09ED-3118-5B48-53405032E8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C51B8B-43E2-5FD4-E1FA-79A63CC0A708}"/>
              </a:ext>
            </a:extLst>
          </p:cNvPr>
          <p:cNvSpPr>
            <a:spLocks noGrp="1"/>
          </p:cNvSpPr>
          <p:nvPr>
            <p:ph type="sldNum" sz="quarter" idx="12"/>
          </p:nvPr>
        </p:nvSpPr>
        <p:spPr/>
        <p:txBody>
          <a:bodyPr/>
          <a:lstStyle/>
          <a:p>
            <a:fld id="{3ABB9604-6DCF-43D0-8A06-692D9D3EDE4B}" type="slidenum">
              <a:rPr lang="en-US" smtClean="0"/>
              <a:t>‹#›</a:t>
            </a:fld>
            <a:endParaRPr lang="en-US"/>
          </a:p>
        </p:txBody>
      </p:sp>
    </p:spTree>
    <p:extLst>
      <p:ext uri="{BB962C8B-B14F-4D97-AF65-F5344CB8AC3E}">
        <p14:creationId xmlns:p14="http://schemas.microsoft.com/office/powerpoint/2010/main" val="1938435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FF570-7E91-94F5-03A7-CA9D93B86BFE}"/>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4217508D-1249-99E7-217E-762AD39DBAD7}"/>
              </a:ext>
            </a:extLst>
          </p:cNvPr>
          <p:cNvSpPr>
            <a:spLocks noGrp="1"/>
          </p:cNvSpPr>
          <p:nvPr>
            <p:ph type="dt" sz="half" idx="10"/>
          </p:nvPr>
        </p:nvSpPr>
        <p:spPr/>
        <p:txBody>
          <a:bodyPr/>
          <a:lstStyle/>
          <a:p>
            <a:fld id="{16953DBB-A3EA-4815-843A-7988AFF97EEC}" type="datetimeFigureOut">
              <a:rPr lang="en-US" smtClean="0"/>
              <a:t>1/27/2024</a:t>
            </a:fld>
            <a:endParaRPr lang="en-US"/>
          </a:p>
        </p:txBody>
      </p:sp>
      <p:sp>
        <p:nvSpPr>
          <p:cNvPr id="4" name="Footer Placeholder 3">
            <a:extLst>
              <a:ext uri="{FF2B5EF4-FFF2-40B4-BE49-F238E27FC236}">
                <a16:creationId xmlns:a16="http://schemas.microsoft.com/office/drawing/2014/main" id="{DB113DA5-AC50-CC11-FDC2-12598C8146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810F11-D044-2A7E-3509-98F941721D02}"/>
              </a:ext>
            </a:extLst>
          </p:cNvPr>
          <p:cNvSpPr>
            <a:spLocks noGrp="1"/>
          </p:cNvSpPr>
          <p:nvPr>
            <p:ph type="sldNum" sz="quarter" idx="12"/>
          </p:nvPr>
        </p:nvSpPr>
        <p:spPr/>
        <p:txBody>
          <a:bodyPr/>
          <a:lstStyle/>
          <a:p>
            <a:fld id="{3ABB9604-6DCF-43D0-8A06-692D9D3EDE4B}" type="slidenum">
              <a:rPr lang="en-US" smtClean="0"/>
              <a:t>‹#›</a:t>
            </a:fld>
            <a:endParaRPr lang="en-US"/>
          </a:p>
        </p:txBody>
      </p:sp>
    </p:spTree>
    <p:extLst>
      <p:ext uri="{BB962C8B-B14F-4D97-AF65-F5344CB8AC3E}">
        <p14:creationId xmlns:p14="http://schemas.microsoft.com/office/powerpoint/2010/main" val="3984965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842D5A-3145-A35F-3568-720138802739}"/>
              </a:ext>
            </a:extLst>
          </p:cNvPr>
          <p:cNvSpPr>
            <a:spLocks noGrp="1"/>
          </p:cNvSpPr>
          <p:nvPr>
            <p:ph type="dt" sz="half" idx="10"/>
          </p:nvPr>
        </p:nvSpPr>
        <p:spPr/>
        <p:txBody>
          <a:bodyPr/>
          <a:lstStyle/>
          <a:p>
            <a:fld id="{16953DBB-A3EA-4815-843A-7988AFF97EEC}" type="datetimeFigureOut">
              <a:rPr lang="en-US" smtClean="0"/>
              <a:t>1/27/2024</a:t>
            </a:fld>
            <a:endParaRPr lang="en-US"/>
          </a:p>
        </p:txBody>
      </p:sp>
      <p:sp>
        <p:nvSpPr>
          <p:cNvPr id="3" name="Footer Placeholder 2">
            <a:extLst>
              <a:ext uri="{FF2B5EF4-FFF2-40B4-BE49-F238E27FC236}">
                <a16:creationId xmlns:a16="http://schemas.microsoft.com/office/drawing/2014/main" id="{9E04CD5F-FD75-4C61-C964-D4AB50686B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D72D6C-5D1D-B202-50AD-CA5150B44A3D}"/>
              </a:ext>
            </a:extLst>
          </p:cNvPr>
          <p:cNvSpPr>
            <a:spLocks noGrp="1"/>
          </p:cNvSpPr>
          <p:nvPr>
            <p:ph type="sldNum" sz="quarter" idx="12"/>
          </p:nvPr>
        </p:nvSpPr>
        <p:spPr/>
        <p:txBody>
          <a:bodyPr/>
          <a:lstStyle/>
          <a:p>
            <a:fld id="{3ABB9604-6DCF-43D0-8A06-692D9D3EDE4B}" type="slidenum">
              <a:rPr lang="en-US" smtClean="0"/>
              <a:t>‹#›</a:t>
            </a:fld>
            <a:endParaRPr lang="en-US"/>
          </a:p>
        </p:txBody>
      </p:sp>
    </p:spTree>
    <p:extLst>
      <p:ext uri="{BB962C8B-B14F-4D97-AF65-F5344CB8AC3E}">
        <p14:creationId xmlns:p14="http://schemas.microsoft.com/office/powerpoint/2010/main" val="1899158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1F7BF-79FA-F9E7-7BB2-67F1B30AC0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587FD575-F9E0-99C6-3E97-C58FB58DA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9FDAF11B-8A56-BDDF-6B4D-2FAD6D0ABE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5CFB48-DD34-2A8D-BBAE-6F72269569F1}"/>
              </a:ext>
            </a:extLst>
          </p:cNvPr>
          <p:cNvSpPr>
            <a:spLocks noGrp="1"/>
          </p:cNvSpPr>
          <p:nvPr>
            <p:ph type="dt" sz="half" idx="10"/>
          </p:nvPr>
        </p:nvSpPr>
        <p:spPr/>
        <p:txBody>
          <a:bodyPr/>
          <a:lstStyle/>
          <a:p>
            <a:fld id="{16953DBB-A3EA-4815-843A-7988AFF97EEC}" type="datetimeFigureOut">
              <a:rPr lang="en-US" smtClean="0"/>
              <a:t>1/27/2024</a:t>
            </a:fld>
            <a:endParaRPr lang="en-US"/>
          </a:p>
        </p:txBody>
      </p:sp>
      <p:sp>
        <p:nvSpPr>
          <p:cNvPr id="6" name="Footer Placeholder 5">
            <a:extLst>
              <a:ext uri="{FF2B5EF4-FFF2-40B4-BE49-F238E27FC236}">
                <a16:creationId xmlns:a16="http://schemas.microsoft.com/office/drawing/2014/main" id="{16990C20-A59F-1B11-01A5-29EC6FBCD8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F8C6BD-B01A-9928-959A-D7E6BE0B9C6A}"/>
              </a:ext>
            </a:extLst>
          </p:cNvPr>
          <p:cNvSpPr>
            <a:spLocks noGrp="1"/>
          </p:cNvSpPr>
          <p:nvPr>
            <p:ph type="sldNum" sz="quarter" idx="12"/>
          </p:nvPr>
        </p:nvSpPr>
        <p:spPr/>
        <p:txBody>
          <a:bodyPr/>
          <a:lstStyle/>
          <a:p>
            <a:fld id="{3ABB9604-6DCF-43D0-8A06-692D9D3EDE4B}" type="slidenum">
              <a:rPr lang="en-US" smtClean="0"/>
              <a:t>‹#›</a:t>
            </a:fld>
            <a:endParaRPr lang="en-US"/>
          </a:p>
        </p:txBody>
      </p:sp>
    </p:spTree>
    <p:extLst>
      <p:ext uri="{BB962C8B-B14F-4D97-AF65-F5344CB8AC3E}">
        <p14:creationId xmlns:p14="http://schemas.microsoft.com/office/powerpoint/2010/main" val="127402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B8320-F273-2D9B-7F28-996ACEB1F0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3178FB3B-2927-1408-4243-E2E1D741BF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1343C8D3-21E6-F656-95E6-8A5BDA3FFA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DCF64D-DEBF-2260-8E86-EF1C206A03E3}"/>
              </a:ext>
            </a:extLst>
          </p:cNvPr>
          <p:cNvSpPr>
            <a:spLocks noGrp="1"/>
          </p:cNvSpPr>
          <p:nvPr>
            <p:ph type="dt" sz="half" idx="10"/>
          </p:nvPr>
        </p:nvSpPr>
        <p:spPr/>
        <p:txBody>
          <a:bodyPr/>
          <a:lstStyle/>
          <a:p>
            <a:fld id="{16953DBB-A3EA-4815-843A-7988AFF97EEC}" type="datetimeFigureOut">
              <a:rPr lang="en-US" smtClean="0"/>
              <a:t>1/27/2024</a:t>
            </a:fld>
            <a:endParaRPr lang="en-US"/>
          </a:p>
        </p:txBody>
      </p:sp>
      <p:sp>
        <p:nvSpPr>
          <p:cNvPr id="6" name="Footer Placeholder 5">
            <a:extLst>
              <a:ext uri="{FF2B5EF4-FFF2-40B4-BE49-F238E27FC236}">
                <a16:creationId xmlns:a16="http://schemas.microsoft.com/office/drawing/2014/main" id="{3C2C5220-81DF-3F24-80C6-2BEBB7CE46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77C94-FC26-4C2F-CB60-91B1C6DE19FD}"/>
              </a:ext>
            </a:extLst>
          </p:cNvPr>
          <p:cNvSpPr>
            <a:spLocks noGrp="1"/>
          </p:cNvSpPr>
          <p:nvPr>
            <p:ph type="sldNum" sz="quarter" idx="12"/>
          </p:nvPr>
        </p:nvSpPr>
        <p:spPr/>
        <p:txBody>
          <a:bodyPr/>
          <a:lstStyle/>
          <a:p>
            <a:fld id="{3ABB9604-6DCF-43D0-8A06-692D9D3EDE4B}" type="slidenum">
              <a:rPr lang="en-US" smtClean="0"/>
              <a:t>‹#›</a:t>
            </a:fld>
            <a:endParaRPr lang="en-US"/>
          </a:p>
        </p:txBody>
      </p:sp>
    </p:spTree>
    <p:extLst>
      <p:ext uri="{BB962C8B-B14F-4D97-AF65-F5344CB8AC3E}">
        <p14:creationId xmlns:p14="http://schemas.microsoft.com/office/powerpoint/2010/main" val="4153090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E468A8-EAC8-9557-B883-20E9110816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EF2DAE84-AE05-57D7-99BF-D4543E3767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E41797CA-35CC-15BD-910C-22BB11A138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953DBB-A3EA-4815-843A-7988AFF97EEC}" type="datetimeFigureOut">
              <a:rPr lang="en-US" smtClean="0"/>
              <a:t>1/27/2024</a:t>
            </a:fld>
            <a:endParaRPr lang="en-US"/>
          </a:p>
        </p:txBody>
      </p:sp>
      <p:sp>
        <p:nvSpPr>
          <p:cNvPr id="5" name="Footer Placeholder 4">
            <a:extLst>
              <a:ext uri="{FF2B5EF4-FFF2-40B4-BE49-F238E27FC236}">
                <a16:creationId xmlns:a16="http://schemas.microsoft.com/office/drawing/2014/main" id="{52298D39-706B-10D9-90C8-59B5BE915F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61BD6B-87D1-6DF4-14CC-CA80553912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B9604-6DCF-43D0-8A06-692D9D3EDE4B}" type="slidenum">
              <a:rPr lang="en-US" smtClean="0"/>
              <a:t>‹#›</a:t>
            </a:fld>
            <a:endParaRPr lang="en-US"/>
          </a:p>
        </p:txBody>
      </p:sp>
    </p:spTree>
    <p:extLst>
      <p:ext uri="{BB962C8B-B14F-4D97-AF65-F5344CB8AC3E}">
        <p14:creationId xmlns:p14="http://schemas.microsoft.com/office/powerpoint/2010/main" val="904903203"/>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oleObject" Target="../embeddings/oleObject15.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oleObject" Target="../embeddings/oleObject16.bin"/><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oleObject" Target="../embeddings/oleObject17.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oleObject" Target="../embeddings/oleObject18.bin"/><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oleObject" Target="../embeddings/oleObject19.bin"/><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oleObject" Target="../embeddings/oleObject20.bin"/><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oleObject" Target="../embeddings/oleObject21.bin"/><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oleObject" Target="../embeddings/oleObject22.bin"/><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oleObject" Target="../embeddings/oleObject24.bin"/><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oleObject" Target="../embeddings/oleObject25.bin"/></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oleObject" Target="../embeddings/oleObject26.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94EF6-9901-9FA3-FBE7-623166BDF396}"/>
              </a:ext>
            </a:extLst>
          </p:cNvPr>
          <p:cNvSpPr>
            <a:spLocks noGrp="1"/>
          </p:cNvSpPr>
          <p:nvPr>
            <p:ph type="ctrTitle"/>
          </p:nvPr>
        </p:nvSpPr>
        <p:spPr>
          <a:xfrm>
            <a:off x="2043289" y="3680177"/>
            <a:ext cx="8500533" cy="733779"/>
          </a:xfrm>
        </p:spPr>
        <p:txBody>
          <a:bodyPr>
            <a:normAutofit fontScale="90000"/>
          </a:bodyPr>
          <a:lstStyle/>
          <a:p>
            <a:pPr algn="ctr"/>
            <a:br>
              <a:rPr lang="en-US" sz="4400" dirty="0">
                <a:latin typeface="+mn-lt"/>
              </a:rPr>
            </a:br>
            <a:br>
              <a:rPr lang="en-US" sz="4400" dirty="0">
                <a:latin typeface="+mn-lt"/>
              </a:rPr>
            </a:br>
            <a:r>
              <a:rPr lang="en-US" sz="4400" dirty="0">
                <a:latin typeface="+mn-lt"/>
              </a:rPr>
              <a:t>AGI Spinning System Overview</a:t>
            </a:r>
          </a:p>
        </p:txBody>
      </p:sp>
      <p:pic>
        <p:nvPicPr>
          <p:cNvPr id="5" name="Picture 4">
            <a:extLst>
              <a:ext uri="{FF2B5EF4-FFF2-40B4-BE49-F238E27FC236}">
                <a16:creationId xmlns:a16="http://schemas.microsoft.com/office/drawing/2014/main" id="{4483A3C1-47C3-5971-2CF5-0349FBAACE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12419" y="1092591"/>
            <a:ext cx="2767162" cy="1710609"/>
          </a:xfrm>
          <a:prstGeom prst="rect">
            <a:avLst/>
          </a:prstGeom>
          <a:noFill/>
          <a:ln>
            <a:noFill/>
          </a:ln>
        </p:spPr>
      </p:pic>
      <p:sp>
        <p:nvSpPr>
          <p:cNvPr id="3" name="TextBox 2">
            <a:extLst>
              <a:ext uri="{FF2B5EF4-FFF2-40B4-BE49-F238E27FC236}">
                <a16:creationId xmlns:a16="http://schemas.microsoft.com/office/drawing/2014/main" id="{8CFC1BA3-7D41-1362-B952-521FB79AD144}"/>
              </a:ext>
            </a:extLst>
          </p:cNvPr>
          <p:cNvSpPr txBox="1"/>
          <p:nvPr/>
        </p:nvSpPr>
        <p:spPr>
          <a:xfrm>
            <a:off x="7655169" y="5650523"/>
            <a:ext cx="3364523" cy="369332"/>
          </a:xfrm>
          <a:prstGeom prst="rect">
            <a:avLst/>
          </a:prstGeom>
          <a:noFill/>
        </p:spPr>
        <p:txBody>
          <a:bodyPr wrap="square" rtlCol="0">
            <a:spAutoFit/>
          </a:bodyPr>
          <a:lstStyle/>
          <a:p>
            <a:pPr algn="r"/>
            <a:r>
              <a:rPr lang="en-US" dirty="0"/>
              <a:t>Last Update Date 15-Jan-2024</a:t>
            </a:r>
            <a:endParaRPr lang="en-PK" dirty="0"/>
          </a:p>
        </p:txBody>
      </p:sp>
    </p:spTree>
    <p:extLst>
      <p:ext uri="{BB962C8B-B14F-4D97-AF65-F5344CB8AC3E}">
        <p14:creationId xmlns:p14="http://schemas.microsoft.com/office/powerpoint/2010/main" val="3828318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A812F-1C82-15DA-5790-2E19D7BB8678}"/>
              </a:ext>
            </a:extLst>
          </p:cNvPr>
          <p:cNvSpPr>
            <a:spLocks noGrp="1"/>
          </p:cNvSpPr>
          <p:nvPr>
            <p:ph type="title"/>
          </p:nvPr>
        </p:nvSpPr>
        <p:spPr>
          <a:xfrm>
            <a:off x="286604" y="1712"/>
            <a:ext cx="10797567" cy="900965"/>
          </a:xfrm>
        </p:spPr>
        <p:txBody>
          <a:bodyPr>
            <a:normAutofit fontScale="90000"/>
          </a:bodyPr>
          <a:lstStyle/>
          <a:p>
            <a:pPr marL="139700">
              <a:spcBef>
                <a:spcPts val="355"/>
              </a:spcBef>
            </a:pPr>
            <a:br>
              <a:rPr lang="en-US" sz="1800" b="1" kern="0" dirty="0">
                <a:solidFill>
                  <a:srgbClr val="365F91"/>
                </a:solidFill>
                <a:effectLst/>
                <a:latin typeface="Cambria" panose="02040503050406030204" pitchFamily="18" charset="0"/>
                <a:ea typeface="Cambria" panose="02040503050406030204" pitchFamily="18" charset="0"/>
                <a:cs typeface="Cambria" panose="02040503050406030204" pitchFamily="18" charset="0"/>
              </a:rPr>
            </a:br>
            <a:br>
              <a:rPr lang="en-US" sz="1800" b="1" kern="0" dirty="0">
                <a:solidFill>
                  <a:srgbClr val="365F91"/>
                </a:solidFill>
                <a:effectLst/>
                <a:latin typeface="Cambria" panose="02040503050406030204" pitchFamily="18" charset="0"/>
                <a:ea typeface="Cambria" panose="02040503050406030204" pitchFamily="18" charset="0"/>
                <a:cs typeface="Cambria" panose="02040503050406030204" pitchFamily="18" charset="0"/>
              </a:rPr>
            </a:br>
            <a: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OPS Detail</a:t>
            </a:r>
            <a:b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Form Name : ASD OPS Detail</a:t>
            </a:r>
            <a:endParaRPr lang="en-PK"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7" name="Rectangle 2">
            <a:extLst>
              <a:ext uri="{FF2B5EF4-FFF2-40B4-BE49-F238E27FC236}">
                <a16:creationId xmlns:a16="http://schemas.microsoft.com/office/drawing/2014/main" id="{5865C68D-4075-BCB4-133C-E890FB8B8FE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aphicFrame>
        <p:nvGraphicFramePr>
          <p:cNvPr id="8" name="Object 7">
            <a:extLst>
              <a:ext uri="{FF2B5EF4-FFF2-40B4-BE49-F238E27FC236}">
                <a16:creationId xmlns:a16="http://schemas.microsoft.com/office/drawing/2014/main" id="{8128F0F4-A4C1-C526-D45B-8E4091E97139}"/>
              </a:ext>
            </a:extLst>
          </p:cNvPr>
          <p:cNvGraphicFramePr>
            <a:graphicFrameLocks noChangeAspect="1"/>
          </p:cNvGraphicFramePr>
          <p:nvPr>
            <p:extLst>
              <p:ext uri="{D42A27DB-BD31-4B8C-83A1-F6EECF244321}">
                <p14:modId xmlns:p14="http://schemas.microsoft.com/office/powerpoint/2010/main" val="3414270817"/>
              </p:ext>
            </p:extLst>
          </p:nvPr>
        </p:nvGraphicFramePr>
        <p:xfrm>
          <a:off x="286604" y="1277815"/>
          <a:ext cx="11668836" cy="5322276"/>
        </p:xfrm>
        <a:graphic>
          <a:graphicData uri="http://schemas.openxmlformats.org/presentationml/2006/ole">
            <mc:AlternateContent xmlns:mc="http://schemas.openxmlformats.org/markup-compatibility/2006">
              <mc:Choice xmlns:v="urn:schemas-microsoft-com:vml" Requires="v">
                <p:oleObj r:id="rId2" imgW="11038095" imgH="5342857" progId="PBrush">
                  <p:embed/>
                </p:oleObj>
              </mc:Choice>
              <mc:Fallback>
                <p:oleObj r:id="rId2" imgW="11038095" imgH="5342857" progId="PBrush">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604" y="1277815"/>
                        <a:ext cx="11668836" cy="5322276"/>
                      </a:xfrm>
                      <a:prstGeom prst="rect">
                        <a:avLst/>
                      </a:prstGeom>
                      <a:noFill/>
                    </p:spPr>
                  </p:pic>
                </p:oleObj>
              </mc:Fallback>
            </mc:AlternateContent>
          </a:graphicData>
        </a:graphic>
      </p:graphicFrame>
    </p:spTree>
    <p:extLst>
      <p:ext uri="{BB962C8B-B14F-4D97-AF65-F5344CB8AC3E}">
        <p14:creationId xmlns:p14="http://schemas.microsoft.com/office/powerpoint/2010/main" val="1763438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59E5-F17D-1D76-9F7D-AAC4C41C5AAF}"/>
              </a:ext>
            </a:extLst>
          </p:cNvPr>
          <p:cNvSpPr>
            <a:spLocks noGrp="1"/>
          </p:cNvSpPr>
          <p:nvPr>
            <p:ph type="title"/>
          </p:nvPr>
        </p:nvSpPr>
        <p:spPr>
          <a:xfrm>
            <a:off x="373039" y="82062"/>
            <a:ext cx="10980762" cy="1071163"/>
          </a:xfrm>
        </p:spPr>
        <p:txBody>
          <a:bodyPr>
            <a:normAutofit/>
          </a:bodyPr>
          <a:lstStyle/>
          <a:p>
            <a:br>
              <a:rPr lang="en-PK" sz="1800" b="1" kern="0" dirty="0">
                <a:effectLst/>
                <a:latin typeface="Cambria" panose="02040503050406030204" pitchFamily="18" charset="0"/>
                <a:ea typeface="Cambria" panose="02040503050406030204" pitchFamily="18" charset="0"/>
                <a:cs typeface="Cambria" panose="02040503050406030204" pitchFamily="18" charset="0"/>
              </a:rPr>
            </a:br>
            <a: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Yarn Costing </a:t>
            </a:r>
            <a:b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Form Name : ASD Over Head Cost</a:t>
            </a:r>
            <a:endParaRPr lang="en-PK" sz="1800" b="1" dirty="0"/>
          </a:p>
        </p:txBody>
      </p:sp>
      <p:graphicFrame>
        <p:nvGraphicFramePr>
          <p:cNvPr id="8" name="Object 7">
            <a:extLst>
              <a:ext uri="{FF2B5EF4-FFF2-40B4-BE49-F238E27FC236}">
                <a16:creationId xmlns:a16="http://schemas.microsoft.com/office/drawing/2014/main" id="{F767836D-76B5-75A4-7937-98E689D89DBF}"/>
              </a:ext>
            </a:extLst>
          </p:cNvPr>
          <p:cNvGraphicFramePr>
            <a:graphicFrameLocks noChangeAspect="1"/>
          </p:cNvGraphicFramePr>
          <p:nvPr>
            <p:extLst>
              <p:ext uri="{D42A27DB-BD31-4B8C-83A1-F6EECF244321}">
                <p14:modId xmlns:p14="http://schemas.microsoft.com/office/powerpoint/2010/main" val="2637525335"/>
              </p:ext>
            </p:extLst>
          </p:nvPr>
        </p:nvGraphicFramePr>
        <p:xfrm>
          <a:off x="373039" y="1153225"/>
          <a:ext cx="10025330" cy="5363572"/>
        </p:xfrm>
        <a:graphic>
          <a:graphicData uri="http://schemas.openxmlformats.org/presentationml/2006/ole">
            <mc:AlternateContent xmlns:mc="http://schemas.openxmlformats.org/markup-compatibility/2006">
              <mc:Choice xmlns:v="urn:schemas-microsoft-com:vml" Requires="v">
                <p:oleObj r:id="rId2" imgW="10552381" imgH="5657143" progId="PBrush">
                  <p:embed/>
                </p:oleObj>
              </mc:Choice>
              <mc:Fallback>
                <p:oleObj r:id="rId2" imgW="10552381" imgH="5657143" progId="PBrush">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39" y="1153225"/>
                        <a:ext cx="10025330" cy="5363572"/>
                      </a:xfrm>
                      <a:prstGeom prst="rect">
                        <a:avLst/>
                      </a:prstGeom>
                      <a:noFill/>
                    </p:spPr>
                  </p:pic>
                </p:oleObj>
              </mc:Fallback>
            </mc:AlternateContent>
          </a:graphicData>
        </a:graphic>
      </p:graphicFrame>
    </p:spTree>
    <p:extLst>
      <p:ext uri="{BB962C8B-B14F-4D97-AF65-F5344CB8AC3E}">
        <p14:creationId xmlns:p14="http://schemas.microsoft.com/office/powerpoint/2010/main" val="2300246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298A7-8D44-3DAD-AE74-C4AE1DD13441}"/>
              </a:ext>
            </a:extLst>
          </p:cNvPr>
          <p:cNvSpPr>
            <a:spLocks noGrp="1"/>
          </p:cNvSpPr>
          <p:nvPr>
            <p:ph type="title"/>
          </p:nvPr>
        </p:nvSpPr>
        <p:spPr>
          <a:xfrm>
            <a:off x="245660" y="-457197"/>
            <a:ext cx="11219509" cy="1617258"/>
          </a:xfrm>
        </p:spPr>
        <p:txBody>
          <a:bodyPr/>
          <a:lstStyle/>
          <a:p>
            <a:pPr marL="139700">
              <a:spcBef>
                <a:spcPts val="355"/>
              </a:spcBef>
            </a:pPr>
            <a:br>
              <a:rPr lang="en-US" sz="1800" b="1" kern="0" dirty="0">
                <a:solidFill>
                  <a:srgbClr val="365F91"/>
                </a:solidFill>
                <a:effectLst/>
                <a:latin typeface="Cambria" panose="02040503050406030204" pitchFamily="18" charset="0"/>
                <a:ea typeface="Cambria" panose="02040503050406030204" pitchFamily="18" charset="0"/>
                <a:cs typeface="Cambria" panose="02040503050406030204" pitchFamily="18" charset="0"/>
              </a:rPr>
            </a:br>
            <a:br>
              <a:rPr lang="en-US" sz="1800" b="1" kern="0" dirty="0">
                <a:solidFill>
                  <a:srgbClr val="365F91"/>
                </a:solidFill>
                <a:effectLst/>
                <a:latin typeface="Cambria" panose="02040503050406030204" pitchFamily="18" charset="0"/>
                <a:ea typeface="Cambria" panose="02040503050406030204" pitchFamily="18" charset="0"/>
                <a:cs typeface="Cambria" panose="02040503050406030204" pitchFamily="18" charset="0"/>
              </a:rPr>
            </a:br>
            <a: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Yarn Costing</a:t>
            </a:r>
            <a:b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Form Name : ASD Yarn &amp; Fiber Rate Form</a:t>
            </a:r>
            <a:endParaRPr lang="en-PK" sz="1800" b="1" kern="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6" name="Rectangle 2">
            <a:extLst>
              <a:ext uri="{FF2B5EF4-FFF2-40B4-BE49-F238E27FC236}">
                <a16:creationId xmlns:a16="http://schemas.microsoft.com/office/drawing/2014/main" id="{1A7A1604-8C86-F415-C9A1-05F87DFAFA36}"/>
              </a:ext>
            </a:extLst>
          </p:cNvPr>
          <p:cNvSpPr>
            <a:spLocks noChangeArrowheads="1"/>
          </p:cNvSpPr>
          <p:nvPr/>
        </p:nvSpPr>
        <p:spPr bwMode="auto">
          <a:xfrm>
            <a:off x="423083" y="1160062"/>
            <a:ext cx="224738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PK"/>
          </a:p>
        </p:txBody>
      </p:sp>
      <p:graphicFrame>
        <p:nvGraphicFramePr>
          <p:cNvPr id="7" name="Object 6">
            <a:extLst>
              <a:ext uri="{FF2B5EF4-FFF2-40B4-BE49-F238E27FC236}">
                <a16:creationId xmlns:a16="http://schemas.microsoft.com/office/drawing/2014/main" id="{60002642-4F98-E885-CBFE-C981A4999917}"/>
              </a:ext>
            </a:extLst>
          </p:cNvPr>
          <p:cNvGraphicFramePr>
            <a:graphicFrameLocks noChangeAspect="1"/>
          </p:cNvGraphicFramePr>
          <p:nvPr>
            <p:extLst>
              <p:ext uri="{D42A27DB-BD31-4B8C-83A1-F6EECF244321}">
                <p14:modId xmlns:p14="http://schemas.microsoft.com/office/powerpoint/2010/main" val="3543090181"/>
              </p:ext>
            </p:extLst>
          </p:nvPr>
        </p:nvGraphicFramePr>
        <p:xfrm>
          <a:off x="423083" y="1160062"/>
          <a:ext cx="11465169" cy="4742629"/>
        </p:xfrm>
        <a:graphic>
          <a:graphicData uri="http://schemas.openxmlformats.org/presentationml/2006/ole">
            <mc:AlternateContent xmlns:mc="http://schemas.openxmlformats.org/markup-compatibility/2006">
              <mc:Choice xmlns:v="urn:schemas-microsoft-com:vml" Requires="v">
                <p:oleObj r:id="rId2" imgW="11069595" imgH="5200000" progId="PBrush">
                  <p:embed/>
                </p:oleObj>
              </mc:Choice>
              <mc:Fallback>
                <p:oleObj r:id="rId2" imgW="11069595" imgH="5200000" progId="PBrush">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083" y="1160062"/>
                        <a:ext cx="11465169" cy="4742629"/>
                      </a:xfrm>
                      <a:prstGeom prst="rect">
                        <a:avLst/>
                      </a:prstGeom>
                      <a:noFill/>
                    </p:spPr>
                  </p:pic>
                </p:oleObj>
              </mc:Fallback>
            </mc:AlternateContent>
          </a:graphicData>
        </a:graphic>
      </p:graphicFrame>
    </p:spTree>
    <p:extLst>
      <p:ext uri="{BB962C8B-B14F-4D97-AF65-F5344CB8AC3E}">
        <p14:creationId xmlns:p14="http://schemas.microsoft.com/office/powerpoint/2010/main" val="3637233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D7F85-500B-4FC6-060F-F2B3EA558040}"/>
              </a:ext>
            </a:extLst>
          </p:cNvPr>
          <p:cNvSpPr>
            <a:spLocks noGrp="1"/>
          </p:cNvSpPr>
          <p:nvPr>
            <p:ph type="title"/>
          </p:nvPr>
        </p:nvSpPr>
        <p:spPr>
          <a:xfrm>
            <a:off x="300253" y="13436"/>
            <a:ext cx="11053548" cy="1076810"/>
          </a:xfrm>
        </p:spPr>
        <p:txBody>
          <a:bodyPr>
            <a:normAutofit/>
          </a:bodyPr>
          <a:lstStyle/>
          <a:p>
            <a:br>
              <a:rPr lang="en-PK" sz="1800" kern="0" dirty="0">
                <a:effectLst/>
                <a:latin typeface="Cambria" panose="02040503050406030204" pitchFamily="18" charset="0"/>
                <a:ea typeface="Cambria" panose="02040503050406030204" pitchFamily="18" charset="0"/>
                <a:cs typeface="Cambria" panose="02040503050406030204" pitchFamily="18" charset="0"/>
              </a:rPr>
            </a:br>
            <a: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Yarn Costing</a:t>
            </a:r>
            <a:b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Form Name : ASD Yarn Costing</a:t>
            </a:r>
            <a:endParaRPr lang="en-PK" sz="1800" b="1" dirty="0"/>
          </a:p>
        </p:txBody>
      </p:sp>
      <p:sp>
        <p:nvSpPr>
          <p:cNvPr id="7" name="Rectangle 2">
            <a:extLst>
              <a:ext uri="{FF2B5EF4-FFF2-40B4-BE49-F238E27FC236}">
                <a16:creationId xmlns:a16="http://schemas.microsoft.com/office/drawing/2014/main" id="{5D751AB5-E204-07A4-7870-F7AE8FC330D1}"/>
              </a:ext>
            </a:extLst>
          </p:cNvPr>
          <p:cNvSpPr>
            <a:spLocks noChangeArrowheads="1"/>
          </p:cNvSpPr>
          <p:nvPr/>
        </p:nvSpPr>
        <p:spPr bwMode="auto">
          <a:xfrm>
            <a:off x="300253" y="873460"/>
            <a:ext cx="2269379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PK"/>
          </a:p>
        </p:txBody>
      </p:sp>
      <p:graphicFrame>
        <p:nvGraphicFramePr>
          <p:cNvPr id="8" name="Object 7">
            <a:extLst>
              <a:ext uri="{FF2B5EF4-FFF2-40B4-BE49-F238E27FC236}">
                <a16:creationId xmlns:a16="http://schemas.microsoft.com/office/drawing/2014/main" id="{42F15EB8-8E00-A709-3B8B-84E4A2C2583A}"/>
              </a:ext>
            </a:extLst>
          </p:cNvPr>
          <p:cNvGraphicFramePr>
            <a:graphicFrameLocks noChangeAspect="1"/>
          </p:cNvGraphicFramePr>
          <p:nvPr>
            <p:extLst>
              <p:ext uri="{D42A27DB-BD31-4B8C-83A1-F6EECF244321}">
                <p14:modId xmlns:p14="http://schemas.microsoft.com/office/powerpoint/2010/main" val="1404539607"/>
              </p:ext>
            </p:extLst>
          </p:nvPr>
        </p:nvGraphicFramePr>
        <p:xfrm>
          <a:off x="300254" y="933419"/>
          <a:ext cx="11559652" cy="5595573"/>
        </p:xfrm>
        <a:graphic>
          <a:graphicData uri="http://schemas.openxmlformats.org/presentationml/2006/ole">
            <mc:AlternateContent xmlns:mc="http://schemas.openxmlformats.org/markup-compatibility/2006">
              <mc:Choice xmlns:v="urn:schemas-microsoft-com:vml" Requires="v">
                <p:oleObj r:id="rId2" imgW="11057143" imgH="5514286" progId="PBrush">
                  <p:embed/>
                </p:oleObj>
              </mc:Choice>
              <mc:Fallback>
                <p:oleObj r:id="rId2" imgW="11057143" imgH="5514286" progId="PBrush">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54" y="933419"/>
                        <a:ext cx="11559652" cy="5595573"/>
                      </a:xfrm>
                      <a:prstGeom prst="rect">
                        <a:avLst/>
                      </a:prstGeom>
                      <a:noFill/>
                    </p:spPr>
                  </p:pic>
                </p:oleObj>
              </mc:Fallback>
            </mc:AlternateContent>
          </a:graphicData>
        </a:graphic>
      </p:graphicFrame>
    </p:spTree>
    <p:extLst>
      <p:ext uri="{BB962C8B-B14F-4D97-AF65-F5344CB8AC3E}">
        <p14:creationId xmlns:p14="http://schemas.microsoft.com/office/powerpoint/2010/main" val="3372287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DB621-C41C-DD16-A99E-56FD71B2E8C5}"/>
              </a:ext>
            </a:extLst>
          </p:cNvPr>
          <p:cNvSpPr>
            <a:spLocks noGrp="1"/>
          </p:cNvSpPr>
          <p:nvPr>
            <p:ph type="title"/>
          </p:nvPr>
        </p:nvSpPr>
        <p:spPr>
          <a:xfrm>
            <a:off x="838200" y="288759"/>
            <a:ext cx="10539664" cy="1713327"/>
          </a:xfrm>
        </p:spPr>
        <p:txBody>
          <a:bodyPr>
            <a:normAutofit fontScale="90000"/>
          </a:bodyPr>
          <a:lstStyle/>
          <a:p>
            <a:pPr marL="139700">
              <a:spcBef>
                <a:spcPts val="355"/>
              </a:spcBef>
            </a:pPr>
            <a:br>
              <a:rPr lang="en-US" sz="2000" b="1" kern="0" dirty="0">
                <a:solidFill>
                  <a:srgbClr val="365F91"/>
                </a:solidFill>
                <a:effectLst/>
                <a:latin typeface="Cambria" panose="02040503050406030204" pitchFamily="18" charset="0"/>
                <a:ea typeface="Cambria" panose="02040503050406030204" pitchFamily="18" charset="0"/>
                <a:cs typeface="Cambria" panose="02040503050406030204" pitchFamily="18" charset="0"/>
              </a:rPr>
            </a:br>
            <a:br>
              <a:rPr lang="en-US" sz="2000" b="1" kern="0" dirty="0">
                <a:solidFill>
                  <a:srgbClr val="365F91"/>
                </a:solidFill>
                <a:effectLst/>
                <a:latin typeface="Cambria" panose="02040503050406030204" pitchFamily="18" charset="0"/>
                <a:ea typeface="Cambria" panose="02040503050406030204" pitchFamily="18" charset="0"/>
                <a:cs typeface="Cambria" panose="02040503050406030204" pitchFamily="18" charset="0"/>
              </a:rPr>
            </a:br>
            <a:br>
              <a:rPr lang="en-US" sz="2000" kern="0" dirty="0">
                <a:solidFill>
                  <a:srgbClr val="365F91"/>
                </a:solidFill>
                <a:effectLst/>
                <a:latin typeface="Cambria" panose="02040503050406030204" pitchFamily="18" charset="0"/>
                <a:ea typeface="Cambria" panose="02040503050406030204" pitchFamily="18" charset="0"/>
                <a:cs typeface="Cambria" panose="02040503050406030204" pitchFamily="18" charset="0"/>
              </a:rPr>
            </a:br>
            <a:r>
              <a:rPr lang="en-US" sz="2000" b="1" kern="0" dirty="0">
                <a:solidFill>
                  <a:srgbClr val="365F91"/>
                </a:solidFill>
                <a:effectLst/>
                <a:latin typeface="Cambria" panose="02040503050406030204" pitchFamily="18" charset="0"/>
                <a:ea typeface="Cambria" panose="02040503050406030204" pitchFamily="18" charset="0"/>
                <a:cs typeface="Cambria" panose="02040503050406030204" pitchFamily="18" charset="0"/>
              </a:rPr>
              <a:t>Responsibility Name : ASD Yarn Pricing</a:t>
            </a:r>
            <a:br>
              <a:rPr lang="en-US" sz="2000" b="1" kern="0" dirty="0">
                <a:solidFill>
                  <a:srgbClr val="365F91"/>
                </a:solidFill>
                <a:effectLst/>
                <a:latin typeface="Cambria" panose="02040503050406030204" pitchFamily="18" charset="0"/>
                <a:ea typeface="Cambria" panose="02040503050406030204" pitchFamily="18" charset="0"/>
                <a:cs typeface="Cambria" panose="02040503050406030204" pitchFamily="18" charset="0"/>
              </a:rPr>
            </a:br>
            <a:r>
              <a:rPr lang="en-US" sz="2000" b="1" kern="100" dirty="0">
                <a:solidFill>
                  <a:schemeClr val="accent1">
                    <a:lumMod val="75000"/>
                  </a:schemeClr>
                </a:solidFill>
                <a:effectLst/>
                <a:latin typeface="Cambria" panose="02040503050406030204" pitchFamily="18" charset="0"/>
                <a:ea typeface="Cambria" panose="02040503050406030204" pitchFamily="18" charset="0"/>
                <a:cs typeface="Times New Roman" panose="02020603050405020304" pitchFamily="18" charset="0"/>
              </a:rPr>
              <a:t>Form Name : Price List Setup</a:t>
            </a:r>
            <a:br>
              <a:rPr lang="en-US" sz="2000" b="1" kern="100" dirty="0">
                <a:solidFill>
                  <a:schemeClr val="accent1">
                    <a:lumMod val="75000"/>
                  </a:schemeClr>
                </a:solidFill>
                <a:effectLst/>
                <a:latin typeface="Cambria" panose="02040503050406030204" pitchFamily="18" charset="0"/>
                <a:ea typeface="Cambria" panose="02040503050406030204" pitchFamily="18" charset="0"/>
                <a:cs typeface="Times New Roman" panose="02020603050405020304" pitchFamily="18" charset="0"/>
              </a:rPr>
            </a:br>
            <a:br>
              <a:rPr lang="en-US" sz="1300" b="1" kern="0" dirty="0">
                <a:solidFill>
                  <a:srgbClr val="365F91"/>
                </a:solidFill>
                <a:effectLst/>
                <a:latin typeface="Cambria" panose="02040503050406030204" pitchFamily="18" charset="0"/>
                <a:ea typeface="Cambria" panose="02040503050406030204" pitchFamily="18" charset="0"/>
                <a:cs typeface="Cambria" panose="02040503050406030204" pitchFamily="18" charset="0"/>
              </a:rPr>
            </a:br>
            <a:r>
              <a:rPr lang="en-US" sz="1600" kern="100" dirty="0">
                <a:effectLst/>
                <a:latin typeface="Georgia" panose="02040502050405020303" pitchFamily="18" charset="0"/>
                <a:ea typeface="Calibri" panose="020F0502020204030204" pitchFamily="34" charset="0"/>
                <a:cs typeface="Times New Roman" panose="02020603050405020304" pitchFamily="18" charset="0"/>
              </a:rPr>
              <a:t>A separate pricing list has been established by the Spinning Mill specifically for yarn. This pricing information is subsequently updated in the purchase orders generated by the Denim Unit for the Spinning Division. This ensures that the procurement transactions between the Denim Unit and the Spinning Division accurately reflect the agreed-upon yarn prices established by the    Spinning Mill’s</a:t>
            </a:r>
            <a:br>
              <a:rPr lang="en-US" sz="2000" kern="100" dirty="0">
                <a:effectLst/>
                <a:latin typeface="Georgia" panose="02040502050405020303" pitchFamily="18" charset="0"/>
                <a:ea typeface="Calibri" panose="020F0502020204030204" pitchFamily="34" charset="0"/>
                <a:cs typeface="Times New Roman" panose="02020603050405020304" pitchFamily="18" charset="0"/>
              </a:rPr>
            </a:br>
            <a:r>
              <a:rPr lang="en-US" sz="2000" kern="100" dirty="0">
                <a:effectLst/>
                <a:latin typeface="Georgia" panose="02040502050405020303" pitchFamily="18" charset="0"/>
                <a:ea typeface="Calibri" panose="020F0502020204030204" pitchFamily="34" charset="0"/>
                <a:cs typeface="Times New Roman" panose="02020603050405020304" pitchFamily="18" charset="0"/>
              </a:rPr>
              <a:t> </a:t>
            </a:r>
            <a:br>
              <a:rPr lang="en-PK" sz="1800" kern="100" dirty="0">
                <a:effectLst/>
                <a:latin typeface="Calibri" panose="020F0502020204030204" pitchFamily="34" charset="0"/>
                <a:ea typeface="Calibri" panose="020F0502020204030204" pitchFamily="34" charset="0"/>
                <a:cs typeface="Times New Roman" panose="02020603050405020304" pitchFamily="18" charset="0"/>
              </a:rPr>
            </a:br>
            <a:br>
              <a:rPr lang="en-PK" sz="1800" dirty="0">
                <a:effectLst/>
                <a:latin typeface="Calibri" panose="020F0502020204030204" pitchFamily="34" charset="0"/>
                <a:ea typeface="Calibri" panose="020F0502020204030204" pitchFamily="34" charset="0"/>
              </a:rPr>
            </a:br>
            <a:endParaRPr lang="en-PK" sz="1800" b="1" kern="0" dirty="0">
              <a:effectLst/>
              <a:latin typeface="Cambria" panose="02040503050406030204" pitchFamily="18" charset="0"/>
              <a:ea typeface="Cambria" panose="02040503050406030204" pitchFamily="18" charset="0"/>
              <a:cs typeface="Cambria" panose="02040503050406030204" pitchFamily="18" charset="0"/>
            </a:endParaRPr>
          </a:p>
        </p:txBody>
      </p:sp>
      <p:pic>
        <p:nvPicPr>
          <p:cNvPr id="7" name="image6.png">
            <a:extLst>
              <a:ext uri="{FF2B5EF4-FFF2-40B4-BE49-F238E27FC236}">
                <a16:creationId xmlns:a16="http://schemas.microsoft.com/office/drawing/2014/main" id="{6B0F4783-5271-EF06-A8E7-77954E5E4829}"/>
              </a:ext>
            </a:extLst>
          </p:cNvPr>
          <p:cNvPicPr>
            <a:picLocks noGrp="1" noChangeAspect="1"/>
          </p:cNvPicPr>
          <p:nvPr>
            <p:ph idx="1"/>
          </p:nvPr>
        </p:nvPicPr>
        <p:blipFill>
          <a:blip r:embed="rId2" cstate="print"/>
          <a:stretch>
            <a:fillRect/>
          </a:stretch>
        </p:blipFill>
        <p:spPr>
          <a:xfrm>
            <a:off x="964968" y="2095872"/>
            <a:ext cx="10515600" cy="4667250"/>
          </a:xfrm>
          <a:prstGeom prst="rect">
            <a:avLst/>
          </a:prstGeom>
        </p:spPr>
      </p:pic>
      <p:sp>
        <p:nvSpPr>
          <p:cNvPr id="3" name="Title 1">
            <a:extLst>
              <a:ext uri="{FF2B5EF4-FFF2-40B4-BE49-F238E27FC236}">
                <a16:creationId xmlns:a16="http://schemas.microsoft.com/office/drawing/2014/main" id="{E5D94A7F-332D-CC14-4C6B-40BFC7896515}"/>
              </a:ext>
            </a:extLst>
          </p:cNvPr>
          <p:cNvSpPr txBox="1">
            <a:spLocks/>
          </p:cNvSpPr>
          <p:nvPr/>
        </p:nvSpPr>
        <p:spPr>
          <a:xfrm>
            <a:off x="838200" y="288759"/>
            <a:ext cx="10539664" cy="44917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9700" algn="just">
              <a:spcBef>
                <a:spcPts val="355"/>
              </a:spcBef>
            </a:pPr>
            <a:endParaRPr lang="en-PK" sz="1800" b="1" kern="0" dirty="0">
              <a:solidFill>
                <a:schemeClr val="accent1">
                  <a:lumMod val="75000"/>
                </a:schemeClr>
              </a:solidFill>
              <a:latin typeface="Cambria" panose="02040503050406030204" pitchFamily="18" charset="0"/>
              <a:ea typeface="Cambria" panose="02040503050406030204" pitchFamily="18" charset="0"/>
              <a:cs typeface="Cambria" panose="02040503050406030204" pitchFamily="18" charset="0"/>
            </a:endParaRPr>
          </a:p>
        </p:txBody>
      </p:sp>
    </p:spTree>
    <p:extLst>
      <p:ext uri="{BB962C8B-B14F-4D97-AF65-F5344CB8AC3E}">
        <p14:creationId xmlns:p14="http://schemas.microsoft.com/office/powerpoint/2010/main" val="37267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6EBFD-7136-C6FF-F6BA-52552E51CE6C}"/>
              </a:ext>
            </a:extLst>
          </p:cNvPr>
          <p:cNvSpPr>
            <a:spLocks noGrp="1"/>
          </p:cNvSpPr>
          <p:nvPr>
            <p:ph type="title"/>
          </p:nvPr>
        </p:nvSpPr>
        <p:spPr>
          <a:xfrm>
            <a:off x="444689" y="464026"/>
            <a:ext cx="10766946" cy="832337"/>
          </a:xfrm>
        </p:spPr>
        <p:txBody>
          <a:bodyPr>
            <a:normAutofit fontScale="90000"/>
          </a:bodyPr>
          <a:lstStyle/>
          <a:p>
            <a:pPr marL="139700">
              <a:spcBef>
                <a:spcPts val="355"/>
              </a:spcBef>
            </a:pPr>
            <a:br>
              <a:rPr lang="en-US" sz="2000" b="1" kern="0" dirty="0">
                <a:solidFill>
                  <a:srgbClr val="365F91"/>
                </a:solidFill>
                <a:effectLst/>
                <a:latin typeface="Cambria" panose="02040503050406030204" pitchFamily="18" charset="0"/>
                <a:ea typeface="Cambria" panose="02040503050406030204" pitchFamily="18" charset="0"/>
                <a:cs typeface="Cambria" panose="02040503050406030204" pitchFamily="18" charset="0"/>
              </a:rPr>
            </a:br>
            <a:r>
              <a:rPr lang="en-US" sz="2000" b="1" kern="0" dirty="0">
                <a:solidFill>
                  <a:srgbClr val="365F91"/>
                </a:solidFill>
                <a:effectLst/>
                <a:latin typeface="Cambria" panose="02040503050406030204" pitchFamily="18" charset="0"/>
                <a:ea typeface="Cambria" panose="02040503050406030204" pitchFamily="18" charset="0"/>
                <a:cs typeface="Cambria" panose="02040503050406030204" pitchFamily="18" charset="0"/>
              </a:rPr>
              <a:t>Sale</a:t>
            </a:r>
            <a:r>
              <a:rPr lang="en-US" sz="2000" b="1" kern="0" spc="-10" dirty="0">
                <a:solidFill>
                  <a:srgbClr val="365F91"/>
                </a:solidFill>
                <a:effectLst/>
                <a:latin typeface="Cambria" panose="02040503050406030204" pitchFamily="18" charset="0"/>
                <a:ea typeface="Cambria" panose="02040503050406030204" pitchFamily="18" charset="0"/>
                <a:cs typeface="Cambria" panose="02040503050406030204" pitchFamily="18" charset="0"/>
              </a:rPr>
              <a:t> </a:t>
            </a:r>
            <a:r>
              <a:rPr lang="en-US" sz="2000" b="1" kern="0" dirty="0">
                <a:solidFill>
                  <a:srgbClr val="365F91"/>
                </a:solidFill>
                <a:effectLst/>
                <a:latin typeface="Cambria" panose="02040503050406030204" pitchFamily="18" charset="0"/>
                <a:ea typeface="Cambria" panose="02040503050406030204" pitchFamily="18" charset="0"/>
                <a:cs typeface="Cambria" panose="02040503050406030204" pitchFamily="18" charset="0"/>
              </a:rPr>
              <a:t>Order</a:t>
            </a:r>
            <a:r>
              <a:rPr lang="en-US" sz="2000" b="1" kern="0" dirty="0">
                <a:effectLst/>
                <a:latin typeface="Cambria" panose="02040503050406030204" pitchFamily="18" charset="0"/>
                <a:ea typeface="Cambria" panose="02040503050406030204" pitchFamily="18" charset="0"/>
                <a:cs typeface="Cambria" panose="02040503050406030204" pitchFamily="18" charset="0"/>
              </a:rPr>
              <a:t>	</a:t>
            </a:r>
            <a:br>
              <a:rPr lang="en-US" sz="2000" b="1" kern="0" dirty="0">
                <a:effectLst/>
                <a:latin typeface="Cambria" panose="02040503050406030204" pitchFamily="18" charset="0"/>
                <a:ea typeface="Cambria" panose="02040503050406030204" pitchFamily="18" charset="0"/>
                <a:cs typeface="Cambria" panose="02040503050406030204" pitchFamily="18" charset="0"/>
              </a:rPr>
            </a:br>
            <a: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Order Management Super User</a:t>
            </a:r>
            <a:br>
              <a:rPr lang="en-US" sz="2200" b="1" kern="0" dirty="0">
                <a:solidFill>
                  <a:schemeClr val="accent1">
                    <a:lumMod val="50000"/>
                  </a:schemeClr>
                </a:solidFill>
                <a:effectLst/>
                <a:latin typeface="Cambria" panose="02040503050406030204" pitchFamily="18" charset="0"/>
                <a:ea typeface="Cambria" panose="02040503050406030204" pitchFamily="18" charset="0"/>
                <a:cs typeface="Cambria" panose="02040503050406030204" pitchFamily="18" charset="0"/>
              </a:rPr>
            </a:br>
            <a:br>
              <a:rPr lang="en-US" sz="1800" b="1" kern="0" dirty="0">
                <a:effectLst/>
                <a:latin typeface="Cambria" panose="02040503050406030204" pitchFamily="18" charset="0"/>
                <a:ea typeface="Cambria" panose="02040503050406030204" pitchFamily="18" charset="0"/>
                <a:cs typeface="Cambria" panose="02040503050406030204" pitchFamily="18" charset="0"/>
              </a:rPr>
            </a:br>
            <a:r>
              <a:rPr lang="en-US" sz="2000" dirty="0">
                <a:effectLst/>
                <a:latin typeface="Georgia" panose="02040502050405020303" pitchFamily="18" charset="0"/>
                <a:ea typeface="Calibri" panose="020F0502020204030204" pitchFamily="34" charset="0"/>
              </a:rPr>
              <a:t>Spinning division will run following program to auto-generate Sale order received from Denim Mill so</a:t>
            </a:r>
            <a:r>
              <a:rPr lang="en-US" sz="2000" spc="-23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user</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just</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need</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to</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book</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the</a:t>
            </a:r>
            <a:r>
              <a:rPr lang="en-US" sz="2000" spc="-10"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created</a:t>
            </a:r>
            <a:r>
              <a:rPr lang="en-US" sz="2000" spc="-2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order</a:t>
            </a:r>
            <a:r>
              <a:rPr lang="en-US" sz="2000" spc="-10"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after reviewing</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it.</a:t>
            </a:r>
            <a:br>
              <a:rPr lang="en-PK" sz="1800" dirty="0">
                <a:effectLst/>
                <a:latin typeface="Calibri" panose="020F0502020204030204" pitchFamily="34" charset="0"/>
                <a:ea typeface="Calibri" panose="020F0502020204030204" pitchFamily="34" charset="0"/>
              </a:rPr>
            </a:br>
            <a:endParaRPr lang="en-PK" dirty="0"/>
          </a:p>
        </p:txBody>
      </p:sp>
      <p:sp>
        <p:nvSpPr>
          <p:cNvPr id="6" name="Content Placeholder 5">
            <a:extLst>
              <a:ext uri="{FF2B5EF4-FFF2-40B4-BE49-F238E27FC236}">
                <a16:creationId xmlns:a16="http://schemas.microsoft.com/office/drawing/2014/main" id="{DBFFC585-77C6-336E-CDEB-FB7BC67F21E2}"/>
              </a:ext>
            </a:extLst>
          </p:cNvPr>
          <p:cNvSpPr>
            <a:spLocks noGrp="1"/>
          </p:cNvSpPr>
          <p:nvPr>
            <p:ph idx="1"/>
          </p:nvPr>
        </p:nvSpPr>
        <p:spPr/>
        <p:txBody>
          <a:bodyPr/>
          <a:lstStyle/>
          <a:p>
            <a:endParaRPr lang="en-PK" dirty="0"/>
          </a:p>
        </p:txBody>
      </p:sp>
      <p:sp>
        <p:nvSpPr>
          <p:cNvPr id="7" name="Rectangle 2">
            <a:extLst>
              <a:ext uri="{FF2B5EF4-FFF2-40B4-BE49-F238E27FC236}">
                <a16:creationId xmlns:a16="http://schemas.microsoft.com/office/drawing/2014/main" id="{FFE58C43-9B6F-2530-59EC-2B03FE859758}"/>
              </a:ext>
            </a:extLst>
          </p:cNvPr>
          <p:cNvSpPr>
            <a:spLocks noChangeArrowheads="1"/>
          </p:cNvSpPr>
          <p:nvPr/>
        </p:nvSpPr>
        <p:spPr bwMode="auto">
          <a:xfrm>
            <a:off x="1105470" y="1487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aphicFrame>
        <p:nvGraphicFramePr>
          <p:cNvPr id="8" name="Object 7">
            <a:extLst>
              <a:ext uri="{FF2B5EF4-FFF2-40B4-BE49-F238E27FC236}">
                <a16:creationId xmlns:a16="http://schemas.microsoft.com/office/drawing/2014/main" id="{C6A2B07F-7796-BC2E-759B-FDB09E22EAF0}"/>
              </a:ext>
            </a:extLst>
          </p:cNvPr>
          <p:cNvGraphicFramePr>
            <a:graphicFrameLocks noChangeAspect="1"/>
          </p:cNvGraphicFramePr>
          <p:nvPr>
            <p:extLst>
              <p:ext uri="{D42A27DB-BD31-4B8C-83A1-F6EECF244321}">
                <p14:modId xmlns:p14="http://schemas.microsoft.com/office/powerpoint/2010/main" val="8721264"/>
              </p:ext>
            </p:extLst>
          </p:nvPr>
        </p:nvGraphicFramePr>
        <p:xfrm>
          <a:off x="696035" y="1487608"/>
          <a:ext cx="10515600" cy="5217991"/>
        </p:xfrm>
        <a:graphic>
          <a:graphicData uri="http://schemas.openxmlformats.org/presentationml/2006/ole">
            <mc:AlternateContent xmlns:mc="http://schemas.openxmlformats.org/markup-compatibility/2006">
              <mc:Choice xmlns:v="urn:schemas-microsoft-com:vml" Requires="v">
                <p:oleObj r:id="rId2" imgW="6752381" imgH="4809524" progId="PBrush">
                  <p:embed/>
                </p:oleObj>
              </mc:Choice>
              <mc:Fallback>
                <p:oleObj r:id="rId2" imgW="6752381" imgH="4809524" progId="PBrush">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035" y="1487608"/>
                        <a:ext cx="10515600" cy="5217991"/>
                      </a:xfrm>
                      <a:prstGeom prst="rect">
                        <a:avLst/>
                      </a:prstGeom>
                      <a:noFill/>
                    </p:spPr>
                  </p:pic>
                </p:oleObj>
              </mc:Fallback>
            </mc:AlternateContent>
          </a:graphicData>
        </a:graphic>
      </p:graphicFrame>
    </p:spTree>
    <p:extLst>
      <p:ext uri="{BB962C8B-B14F-4D97-AF65-F5344CB8AC3E}">
        <p14:creationId xmlns:p14="http://schemas.microsoft.com/office/powerpoint/2010/main" val="1465958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79B2-647A-F191-4410-AC247FF55102}"/>
              </a:ext>
            </a:extLst>
          </p:cNvPr>
          <p:cNvSpPr>
            <a:spLocks noGrp="1"/>
          </p:cNvSpPr>
          <p:nvPr>
            <p:ph type="title"/>
          </p:nvPr>
        </p:nvSpPr>
        <p:spPr>
          <a:xfrm>
            <a:off x="826477" y="96253"/>
            <a:ext cx="10515600" cy="855784"/>
          </a:xfrm>
        </p:spPr>
        <p:txBody>
          <a:bodyPr>
            <a:normAutofit/>
          </a:bodyPr>
          <a:lstStyle/>
          <a:p>
            <a: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Order Management Super User</a:t>
            </a:r>
            <a:b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Form Name : Sale Order</a:t>
            </a:r>
            <a:b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1800" b="1" dirty="0">
                <a:solidFill>
                  <a:schemeClr val="accent1">
                    <a:lumMod val="75000"/>
                  </a:schemeClr>
                </a:solidFill>
                <a:latin typeface="Cambria" panose="02040503050406030204" pitchFamily="18" charset="0"/>
                <a:ea typeface="Cambria" panose="02040503050406030204" pitchFamily="18" charset="0"/>
              </a:rPr>
              <a:t>Sale Order Header</a:t>
            </a:r>
            <a:endParaRPr lang="en-PK" sz="1800" b="1" dirty="0">
              <a:solidFill>
                <a:schemeClr val="accent1">
                  <a:lumMod val="75000"/>
                </a:schemeClr>
              </a:solidFill>
              <a:latin typeface="Cambria" panose="02040503050406030204" pitchFamily="18" charset="0"/>
              <a:ea typeface="Cambria" panose="02040503050406030204" pitchFamily="18" charset="0"/>
            </a:endParaRPr>
          </a:p>
        </p:txBody>
      </p:sp>
      <p:sp>
        <p:nvSpPr>
          <p:cNvPr id="6" name="Content Placeholder 5">
            <a:extLst>
              <a:ext uri="{FF2B5EF4-FFF2-40B4-BE49-F238E27FC236}">
                <a16:creationId xmlns:a16="http://schemas.microsoft.com/office/drawing/2014/main" id="{7FA8632E-A4E3-C4CD-43C8-9056F51ACC61}"/>
              </a:ext>
            </a:extLst>
          </p:cNvPr>
          <p:cNvSpPr>
            <a:spLocks noGrp="1"/>
          </p:cNvSpPr>
          <p:nvPr>
            <p:ph idx="1"/>
          </p:nvPr>
        </p:nvSpPr>
        <p:spPr/>
        <p:txBody>
          <a:bodyPr/>
          <a:lstStyle/>
          <a:p>
            <a:endParaRPr lang="en-PK" dirty="0"/>
          </a:p>
        </p:txBody>
      </p:sp>
      <p:sp>
        <p:nvSpPr>
          <p:cNvPr id="7" name="Rectangle 2">
            <a:extLst>
              <a:ext uri="{FF2B5EF4-FFF2-40B4-BE49-F238E27FC236}">
                <a16:creationId xmlns:a16="http://schemas.microsoft.com/office/drawing/2014/main" id="{8FA6CBAE-062E-6752-9760-28DB511F6FA6}"/>
              </a:ext>
            </a:extLst>
          </p:cNvPr>
          <p:cNvSpPr>
            <a:spLocks noChangeArrowheads="1"/>
          </p:cNvSpPr>
          <p:nvPr/>
        </p:nvSpPr>
        <p:spPr bwMode="auto">
          <a:xfrm>
            <a:off x="600505" y="13511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aphicFrame>
        <p:nvGraphicFramePr>
          <p:cNvPr id="8" name="Object 7">
            <a:extLst>
              <a:ext uri="{FF2B5EF4-FFF2-40B4-BE49-F238E27FC236}">
                <a16:creationId xmlns:a16="http://schemas.microsoft.com/office/drawing/2014/main" id="{B374358E-70B2-1927-C2D2-CD12E0F99D19}"/>
              </a:ext>
            </a:extLst>
          </p:cNvPr>
          <p:cNvGraphicFramePr>
            <a:graphicFrameLocks noChangeAspect="1"/>
          </p:cNvGraphicFramePr>
          <p:nvPr>
            <p:extLst>
              <p:ext uri="{D42A27DB-BD31-4B8C-83A1-F6EECF244321}">
                <p14:modId xmlns:p14="http://schemas.microsoft.com/office/powerpoint/2010/main" val="3276090730"/>
              </p:ext>
            </p:extLst>
          </p:nvPr>
        </p:nvGraphicFramePr>
        <p:xfrm>
          <a:off x="846167" y="1146412"/>
          <a:ext cx="10745327" cy="5030545"/>
        </p:xfrm>
        <a:graphic>
          <a:graphicData uri="http://schemas.openxmlformats.org/presentationml/2006/ole">
            <mc:AlternateContent xmlns:mc="http://schemas.openxmlformats.org/markup-compatibility/2006">
              <mc:Choice xmlns:v="urn:schemas-microsoft-com:vml" Requires="v">
                <p:oleObj r:id="rId2" imgW="7190476" imgH="4828571" progId="PBrush">
                  <p:embed/>
                </p:oleObj>
              </mc:Choice>
              <mc:Fallback>
                <p:oleObj r:id="rId2" imgW="7190476" imgH="4828571" progId="PBrush">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167" y="1146412"/>
                        <a:ext cx="10745327" cy="5030545"/>
                      </a:xfrm>
                      <a:prstGeom prst="rect">
                        <a:avLst/>
                      </a:prstGeom>
                      <a:noFill/>
                    </p:spPr>
                  </p:pic>
                </p:oleObj>
              </mc:Fallback>
            </mc:AlternateContent>
          </a:graphicData>
        </a:graphic>
      </p:graphicFrame>
      <p:sp>
        <p:nvSpPr>
          <p:cNvPr id="9" name="Rectangle 4">
            <a:extLst>
              <a:ext uri="{FF2B5EF4-FFF2-40B4-BE49-F238E27FC236}">
                <a16:creationId xmlns:a16="http://schemas.microsoft.com/office/drawing/2014/main" id="{6D2632AF-C3DE-D113-6B1A-C8563572D5C2}"/>
              </a:ext>
            </a:extLst>
          </p:cNvPr>
          <p:cNvSpPr>
            <a:spLocks noChangeArrowheads="1"/>
          </p:cNvSpPr>
          <p:nvPr/>
        </p:nvSpPr>
        <p:spPr bwMode="auto">
          <a:xfrm>
            <a:off x="177423"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spTree>
    <p:extLst>
      <p:ext uri="{BB962C8B-B14F-4D97-AF65-F5344CB8AC3E}">
        <p14:creationId xmlns:p14="http://schemas.microsoft.com/office/powerpoint/2010/main" val="3255380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348F5-8B1D-90FD-B81C-CCD1179C974B}"/>
              </a:ext>
            </a:extLst>
          </p:cNvPr>
          <p:cNvSpPr>
            <a:spLocks noGrp="1"/>
          </p:cNvSpPr>
          <p:nvPr>
            <p:ph type="title"/>
          </p:nvPr>
        </p:nvSpPr>
        <p:spPr>
          <a:xfrm>
            <a:off x="838200" y="365126"/>
            <a:ext cx="10515600" cy="1058372"/>
          </a:xfrm>
        </p:spPr>
        <p:txBody>
          <a:bodyPr>
            <a:normAutofit/>
          </a:bodyPr>
          <a:lstStyle/>
          <a:p>
            <a: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Order Management Super User</a:t>
            </a:r>
            <a:b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Form Name : Sale Order</a:t>
            </a:r>
            <a:b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1800" b="1" dirty="0">
                <a:solidFill>
                  <a:schemeClr val="accent1">
                    <a:lumMod val="75000"/>
                  </a:schemeClr>
                </a:solidFill>
                <a:latin typeface="Cambria" panose="02040503050406030204" pitchFamily="18" charset="0"/>
                <a:ea typeface="Cambria" panose="02040503050406030204" pitchFamily="18" charset="0"/>
              </a:rPr>
              <a:t>Sale Order Lines</a:t>
            </a:r>
            <a:endParaRPr lang="en-PK" sz="1800" b="1" dirty="0">
              <a:solidFill>
                <a:schemeClr val="accent1">
                  <a:lumMod val="75000"/>
                </a:schemeClr>
              </a:solidFill>
              <a:latin typeface="Cambria" panose="02040503050406030204" pitchFamily="18" charset="0"/>
              <a:ea typeface="Cambria" panose="02040503050406030204" pitchFamily="18" charset="0"/>
            </a:endParaRPr>
          </a:p>
        </p:txBody>
      </p:sp>
      <p:sp>
        <p:nvSpPr>
          <p:cNvPr id="6" name="Content Placeholder 5">
            <a:extLst>
              <a:ext uri="{FF2B5EF4-FFF2-40B4-BE49-F238E27FC236}">
                <a16:creationId xmlns:a16="http://schemas.microsoft.com/office/drawing/2014/main" id="{17AF3096-FB3C-87C8-1998-698136B6D338}"/>
              </a:ext>
            </a:extLst>
          </p:cNvPr>
          <p:cNvSpPr>
            <a:spLocks noGrp="1"/>
          </p:cNvSpPr>
          <p:nvPr>
            <p:ph idx="1"/>
          </p:nvPr>
        </p:nvSpPr>
        <p:spPr/>
        <p:txBody>
          <a:bodyPr/>
          <a:lstStyle/>
          <a:p>
            <a:endParaRPr lang="en-PK"/>
          </a:p>
        </p:txBody>
      </p:sp>
      <p:graphicFrame>
        <p:nvGraphicFramePr>
          <p:cNvPr id="10" name="Object 9">
            <a:extLst>
              <a:ext uri="{FF2B5EF4-FFF2-40B4-BE49-F238E27FC236}">
                <a16:creationId xmlns:a16="http://schemas.microsoft.com/office/drawing/2014/main" id="{6B2CF7A2-C2B2-116F-EF4D-EA3A0FF84281}"/>
              </a:ext>
            </a:extLst>
          </p:cNvPr>
          <p:cNvGraphicFramePr>
            <a:graphicFrameLocks noChangeAspect="1"/>
          </p:cNvGraphicFramePr>
          <p:nvPr>
            <p:extLst>
              <p:ext uri="{D42A27DB-BD31-4B8C-83A1-F6EECF244321}">
                <p14:modId xmlns:p14="http://schemas.microsoft.com/office/powerpoint/2010/main" val="2036790635"/>
              </p:ext>
            </p:extLst>
          </p:nvPr>
        </p:nvGraphicFramePr>
        <p:xfrm>
          <a:off x="838201" y="1617080"/>
          <a:ext cx="10515600" cy="4962010"/>
        </p:xfrm>
        <a:graphic>
          <a:graphicData uri="http://schemas.openxmlformats.org/presentationml/2006/ole">
            <mc:AlternateContent xmlns:mc="http://schemas.openxmlformats.org/markup-compatibility/2006">
              <mc:Choice xmlns:v="urn:schemas-microsoft-com:vml" Requires="v">
                <p:oleObj r:id="rId2" imgW="8685714" imgH="4828571" progId="PBrush">
                  <p:embed/>
                </p:oleObj>
              </mc:Choice>
              <mc:Fallback>
                <p:oleObj r:id="rId2" imgW="8685714" imgH="4828571" progId="PBrush">
                  <p:embed/>
                  <p:pic>
                    <p:nvPicPr>
                      <p:cNvPr id="10" name="Object 9">
                        <a:extLst>
                          <a:ext uri="{FF2B5EF4-FFF2-40B4-BE49-F238E27FC236}">
                            <a16:creationId xmlns:a16="http://schemas.microsoft.com/office/drawing/2014/main" id="{6B2CF7A2-C2B2-116F-EF4D-EA3A0FF84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1617080"/>
                        <a:ext cx="10515600" cy="4962010"/>
                      </a:xfrm>
                      <a:prstGeom prst="rect">
                        <a:avLst/>
                      </a:prstGeom>
                      <a:noFill/>
                    </p:spPr>
                  </p:pic>
                </p:oleObj>
              </mc:Fallback>
            </mc:AlternateContent>
          </a:graphicData>
        </a:graphic>
      </p:graphicFrame>
    </p:spTree>
    <p:extLst>
      <p:ext uri="{BB962C8B-B14F-4D97-AF65-F5344CB8AC3E}">
        <p14:creationId xmlns:p14="http://schemas.microsoft.com/office/powerpoint/2010/main" val="2295509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EFA1E-B402-5CDA-8C9A-A05CD9A3D3D6}"/>
              </a:ext>
            </a:extLst>
          </p:cNvPr>
          <p:cNvSpPr>
            <a:spLocks noGrp="1"/>
          </p:cNvSpPr>
          <p:nvPr>
            <p:ph type="title"/>
          </p:nvPr>
        </p:nvSpPr>
        <p:spPr>
          <a:xfrm>
            <a:off x="615463" y="1110777"/>
            <a:ext cx="10515600" cy="772011"/>
          </a:xfrm>
        </p:spPr>
        <p:txBody>
          <a:bodyPr>
            <a:normAutofit fontScale="90000"/>
          </a:bodyPr>
          <a:lstStyle/>
          <a:p>
            <a:pPr marL="0" indent="0">
              <a:buNone/>
            </a:pPr>
            <a:br>
              <a:rPr lang="en-US" sz="2800" b="1" dirty="0">
                <a:solidFill>
                  <a:schemeClr val="accent1">
                    <a:lumMod val="75000"/>
                  </a:schemeClr>
                </a:solidFill>
              </a:rPr>
            </a:br>
            <a:br>
              <a:rPr lang="en-US" sz="2800" b="1" dirty="0">
                <a:solidFill>
                  <a:schemeClr val="accent1">
                    <a:lumMod val="75000"/>
                  </a:schemeClr>
                </a:solidFill>
              </a:rPr>
            </a:br>
            <a:br>
              <a:rPr lang="en-US" sz="1900" b="1" dirty="0">
                <a:solidFill>
                  <a:schemeClr val="accent1">
                    <a:lumMod val="75000"/>
                  </a:schemeClr>
                </a:solidFill>
              </a:rPr>
            </a:br>
            <a:r>
              <a:rPr lang="en-US" sz="19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Cotton Contract</a:t>
            </a:r>
            <a:br>
              <a:rPr lang="en-US" sz="19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1900" b="1" dirty="0">
                <a:solidFill>
                  <a:schemeClr val="accent1">
                    <a:lumMod val="75000"/>
                  </a:schemeClr>
                </a:solidFill>
                <a:latin typeface="Cambria" panose="02040503050406030204" pitchFamily="18" charset="0"/>
                <a:ea typeface="Cambria" panose="02040503050406030204" pitchFamily="18" charset="0"/>
              </a:rPr>
              <a:t>Form Name: ASD Local Contract</a:t>
            </a:r>
            <a:br>
              <a:rPr lang="en-US" sz="1900" b="1" dirty="0">
                <a:solidFill>
                  <a:srgbClr val="365F91"/>
                </a:solidFill>
                <a:effectLst/>
                <a:latin typeface="Cambria" panose="02040503050406030204" pitchFamily="18" charset="0"/>
                <a:ea typeface="Cambria" panose="02040503050406030204" pitchFamily="18" charset="0"/>
              </a:rPr>
            </a:br>
            <a:r>
              <a:rPr lang="en-US" sz="1900" b="1" dirty="0">
                <a:solidFill>
                  <a:srgbClr val="365F91"/>
                </a:solidFill>
                <a:effectLst/>
                <a:latin typeface="Cambria" panose="02040503050406030204" pitchFamily="18" charset="0"/>
                <a:ea typeface="Cambria" panose="02040503050406030204" pitchFamily="18" charset="0"/>
              </a:rPr>
              <a:t>Procurement</a:t>
            </a:r>
            <a:r>
              <a:rPr lang="en-US" sz="1900" b="1" spc="-20" dirty="0">
                <a:solidFill>
                  <a:srgbClr val="365F91"/>
                </a:solidFill>
                <a:effectLst/>
                <a:latin typeface="Cambria" panose="02040503050406030204" pitchFamily="18" charset="0"/>
                <a:ea typeface="Cambria" panose="02040503050406030204" pitchFamily="18" charset="0"/>
              </a:rPr>
              <a:t> </a:t>
            </a:r>
            <a:r>
              <a:rPr lang="en-US" sz="1900" b="1" dirty="0">
                <a:solidFill>
                  <a:srgbClr val="365F91"/>
                </a:solidFill>
                <a:effectLst/>
                <a:latin typeface="Cambria" panose="02040503050406030204" pitchFamily="18" charset="0"/>
                <a:ea typeface="Cambria" panose="02040503050406030204" pitchFamily="18" charset="0"/>
              </a:rPr>
              <a:t>of</a:t>
            </a:r>
            <a:r>
              <a:rPr lang="en-US" sz="1900" b="1" spc="-15" dirty="0">
                <a:solidFill>
                  <a:srgbClr val="365F91"/>
                </a:solidFill>
                <a:effectLst/>
                <a:latin typeface="Cambria" panose="02040503050406030204" pitchFamily="18" charset="0"/>
                <a:ea typeface="Cambria" panose="02040503050406030204" pitchFamily="18" charset="0"/>
              </a:rPr>
              <a:t> </a:t>
            </a:r>
            <a:r>
              <a:rPr lang="en-US" sz="1900" b="1" dirty="0">
                <a:solidFill>
                  <a:srgbClr val="365F91"/>
                </a:solidFill>
                <a:effectLst/>
                <a:latin typeface="Cambria" panose="02040503050406030204" pitchFamily="18" charset="0"/>
                <a:ea typeface="Cambria" panose="02040503050406030204" pitchFamily="18" charset="0"/>
              </a:rPr>
              <a:t>Raw</a:t>
            </a:r>
            <a:r>
              <a:rPr lang="en-US" sz="1900" b="1" spc="-15" dirty="0">
                <a:solidFill>
                  <a:srgbClr val="365F91"/>
                </a:solidFill>
                <a:effectLst/>
                <a:latin typeface="Cambria" panose="02040503050406030204" pitchFamily="18" charset="0"/>
                <a:ea typeface="Cambria" panose="02040503050406030204" pitchFamily="18" charset="0"/>
              </a:rPr>
              <a:t> </a:t>
            </a:r>
            <a:r>
              <a:rPr lang="en-US" sz="1900" b="1" dirty="0">
                <a:solidFill>
                  <a:srgbClr val="365F91"/>
                </a:solidFill>
                <a:effectLst/>
                <a:latin typeface="Cambria" panose="02040503050406030204" pitchFamily="18" charset="0"/>
                <a:ea typeface="Cambria" panose="02040503050406030204" pitchFamily="18" charset="0"/>
              </a:rPr>
              <a:t>Material</a:t>
            </a:r>
            <a:r>
              <a:rPr lang="en-US" sz="1900" b="1" spc="-20" dirty="0">
                <a:solidFill>
                  <a:srgbClr val="365F91"/>
                </a:solidFill>
                <a:effectLst/>
                <a:latin typeface="Cambria" panose="02040503050406030204" pitchFamily="18" charset="0"/>
                <a:ea typeface="Cambria" panose="02040503050406030204" pitchFamily="18" charset="0"/>
              </a:rPr>
              <a:t> </a:t>
            </a:r>
            <a:r>
              <a:rPr lang="en-US" sz="1900" b="1" dirty="0">
                <a:solidFill>
                  <a:srgbClr val="365F91"/>
                </a:solidFill>
                <a:effectLst/>
                <a:latin typeface="Cambria" panose="02040503050406030204" pitchFamily="18" charset="0"/>
                <a:ea typeface="Cambria" panose="02040503050406030204" pitchFamily="18" charset="0"/>
              </a:rPr>
              <a:t>–</a:t>
            </a:r>
            <a:r>
              <a:rPr lang="en-US" sz="1900" b="1" spc="-5" dirty="0">
                <a:solidFill>
                  <a:srgbClr val="365F91"/>
                </a:solidFill>
                <a:effectLst/>
                <a:latin typeface="Cambria" panose="02040503050406030204" pitchFamily="18" charset="0"/>
                <a:ea typeface="Cambria" panose="02040503050406030204" pitchFamily="18" charset="0"/>
              </a:rPr>
              <a:t> </a:t>
            </a:r>
            <a:r>
              <a:rPr lang="en-US" sz="1900" b="1" dirty="0">
                <a:solidFill>
                  <a:srgbClr val="365F91"/>
                </a:solidFill>
                <a:effectLst/>
                <a:latin typeface="Cambria" panose="02040503050406030204" pitchFamily="18" charset="0"/>
                <a:ea typeface="Cambria" panose="02040503050406030204" pitchFamily="18" charset="0"/>
              </a:rPr>
              <a:t>(Spinning</a:t>
            </a:r>
            <a:r>
              <a:rPr lang="en-US" sz="1900" b="1" spc="-15" dirty="0">
                <a:solidFill>
                  <a:srgbClr val="365F91"/>
                </a:solidFill>
                <a:effectLst/>
                <a:latin typeface="Cambria" panose="02040503050406030204" pitchFamily="18" charset="0"/>
                <a:ea typeface="Cambria" panose="02040503050406030204" pitchFamily="18" charset="0"/>
              </a:rPr>
              <a:t> </a:t>
            </a:r>
            <a:r>
              <a:rPr lang="en-US" sz="1900" b="1" dirty="0">
                <a:solidFill>
                  <a:srgbClr val="365F91"/>
                </a:solidFill>
                <a:effectLst/>
                <a:latin typeface="Cambria" panose="02040503050406030204" pitchFamily="18" charset="0"/>
                <a:ea typeface="Cambria" panose="02040503050406030204" pitchFamily="18" charset="0"/>
              </a:rPr>
              <a:t>Division)</a:t>
            </a:r>
            <a:br>
              <a:rPr lang="en-US" sz="1900" b="1" dirty="0">
                <a:solidFill>
                  <a:srgbClr val="365F91"/>
                </a:solidFill>
                <a:effectLst/>
                <a:latin typeface="Calibri" panose="020F0502020204030204" pitchFamily="34" charset="0"/>
                <a:ea typeface="Calibri" panose="020F0502020204030204" pitchFamily="34" charset="0"/>
              </a:rPr>
            </a:br>
            <a:br>
              <a:rPr lang="en-US" sz="1900" b="1" dirty="0">
                <a:solidFill>
                  <a:srgbClr val="365F91"/>
                </a:solidFill>
                <a:effectLst/>
                <a:latin typeface="Calibri" panose="020F0502020204030204" pitchFamily="34" charset="0"/>
                <a:ea typeface="Calibri" panose="020F0502020204030204" pitchFamily="34" charset="0"/>
              </a:rPr>
            </a:br>
            <a:r>
              <a:rPr lang="en-US" sz="1900" b="1" dirty="0">
                <a:solidFill>
                  <a:srgbClr val="4F81BC"/>
                </a:solidFill>
                <a:effectLst/>
                <a:latin typeface="Cambria" panose="02040503050406030204" pitchFamily="18" charset="0"/>
                <a:ea typeface="Cambria" panose="02040503050406030204" pitchFamily="18" charset="0"/>
                <a:cs typeface="Cambria" panose="02040503050406030204" pitchFamily="18" charset="0"/>
              </a:rPr>
              <a:t>Contracts</a:t>
            </a:r>
            <a:br>
              <a:rPr lang="en-PK" sz="1800" b="1" dirty="0">
                <a:effectLst/>
                <a:latin typeface="Cambria" panose="02040503050406030204" pitchFamily="18" charset="0"/>
                <a:ea typeface="Cambria" panose="02040503050406030204" pitchFamily="18" charset="0"/>
                <a:cs typeface="Cambria" panose="02040503050406030204" pitchFamily="18" charset="0"/>
              </a:rPr>
            </a:br>
            <a:br>
              <a:rPr lang="en-US" sz="1800" b="1" dirty="0">
                <a:effectLst/>
                <a:latin typeface="Cambria" panose="02040503050406030204" pitchFamily="18" charset="0"/>
                <a:ea typeface="Cambria" panose="02040503050406030204" pitchFamily="18" charset="0"/>
                <a:cs typeface="Cambria" panose="02040503050406030204" pitchFamily="18" charset="0"/>
              </a:rPr>
            </a:br>
            <a:r>
              <a:rPr lang="en-US" sz="2000" dirty="0">
                <a:effectLst/>
                <a:latin typeface="Georgia" panose="02040502050405020303" pitchFamily="18" charset="0"/>
                <a:ea typeface="Calibri" panose="020F0502020204030204" pitchFamily="34" charset="0"/>
              </a:rPr>
              <a:t>Separate</a:t>
            </a:r>
            <a:r>
              <a:rPr lang="en-US" sz="2000" spc="-10"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forms</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are available</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for</a:t>
            </a:r>
            <a:r>
              <a:rPr lang="en-US" sz="2000" spc="-20"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local</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and</a:t>
            </a:r>
            <a:r>
              <a:rPr lang="en-US" sz="2000" spc="-10"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import</a:t>
            </a:r>
            <a:r>
              <a:rPr lang="en-US" sz="2000" spc="-20"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cotton</a:t>
            </a:r>
            <a:r>
              <a:rPr lang="en-US" sz="2000" spc="-10"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contracts</a:t>
            </a:r>
            <a:br>
              <a:rPr lang="en-US" sz="1800" dirty="0">
                <a:effectLst/>
                <a:latin typeface="Calibri" panose="020F0502020204030204" pitchFamily="34" charset="0"/>
                <a:ea typeface="Calibri" panose="020F0502020204030204" pitchFamily="34" charset="0"/>
              </a:rPr>
            </a:br>
            <a:r>
              <a:rPr lang="en-US" sz="1900" b="1" dirty="0">
                <a:solidFill>
                  <a:srgbClr val="4F81BC"/>
                </a:solidFill>
                <a:effectLst/>
                <a:latin typeface="Cambria" panose="02040503050406030204" pitchFamily="18" charset="0"/>
                <a:ea typeface="Cambria" panose="02040503050406030204" pitchFamily="18" charset="0"/>
                <a:cs typeface="Cambria" panose="02040503050406030204" pitchFamily="18" charset="0"/>
              </a:rPr>
              <a:t>ASD</a:t>
            </a:r>
            <a:r>
              <a:rPr lang="en-US" sz="1900" b="1" spc="-20" dirty="0">
                <a:solidFill>
                  <a:srgbClr val="4F81BC"/>
                </a:solidFill>
                <a:effectLst/>
                <a:latin typeface="Cambria" panose="02040503050406030204" pitchFamily="18" charset="0"/>
                <a:ea typeface="Cambria" panose="02040503050406030204" pitchFamily="18" charset="0"/>
                <a:cs typeface="Cambria" panose="02040503050406030204" pitchFamily="18" charset="0"/>
              </a:rPr>
              <a:t> </a:t>
            </a:r>
            <a:r>
              <a:rPr lang="en-US" sz="1900" b="1" dirty="0">
                <a:solidFill>
                  <a:srgbClr val="4F81BC"/>
                </a:solidFill>
                <a:effectLst/>
                <a:latin typeface="Cambria" panose="02040503050406030204" pitchFamily="18" charset="0"/>
                <a:ea typeface="Cambria" panose="02040503050406030204" pitchFamily="18" charset="0"/>
                <a:cs typeface="Cambria" panose="02040503050406030204" pitchFamily="18" charset="0"/>
              </a:rPr>
              <a:t>Local</a:t>
            </a:r>
            <a:r>
              <a:rPr lang="en-US" sz="1900" b="1" spc="-20" dirty="0">
                <a:solidFill>
                  <a:srgbClr val="4F81BC"/>
                </a:solidFill>
                <a:effectLst/>
                <a:latin typeface="Cambria" panose="02040503050406030204" pitchFamily="18" charset="0"/>
                <a:ea typeface="Cambria" panose="02040503050406030204" pitchFamily="18" charset="0"/>
                <a:cs typeface="Cambria" panose="02040503050406030204" pitchFamily="18" charset="0"/>
              </a:rPr>
              <a:t> </a:t>
            </a:r>
            <a:r>
              <a:rPr lang="en-US" sz="1900" b="1" dirty="0">
                <a:solidFill>
                  <a:srgbClr val="4F81BC"/>
                </a:solidFill>
                <a:effectLst/>
                <a:latin typeface="Cambria" panose="02040503050406030204" pitchFamily="18" charset="0"/>
                <a:ea typeface="Cambria" panose="02040503050406030204" pitchFamily="18" charset="0"/>
                <a:cs typeface="Cambria" panose="02040503050406030204" pitchFamily="18" charset="0"/>
              </a:rPr>
              <a:t>Contract</a:t>
            </a:r>
            <a:br>
              <a:rPr lang="en-PK" sz="1800" b="1" dirty="0">
                <a:effectLst/>
                <a:latin typeface="Cambria" panose="02040503050406030204" pitchFamily="18" charset="0"/>
                <a:ea typeface="Cambria" panose="02040503050406030204" pitchFamily="18" charset="0"/>
                <a:cs typeface="Cambria" panose="02040503050406030204" pitchFamily="18" charset="0"/>
              </a:rPr>
            </a:br>
            <a:endParaRPr lang="en-PK" sz="2000" dirty="0">
              <a:solidFill>
                <a:schemeClr val="accent1">
                  <a:lumMod val="75000"/>
                </a:schemeClr>
              </a:solidFill>
            </a:endParaRPr>
          </a:p>
        </p:txBody>
      </p:sp>
      <p:sp>
        <p:nvSpPr>
          <p:cNvPr id="9" name="Rectangle 4">
            <a:extLst>
              <a:ext uri="{FF2B5EF4-FFF2-40B4-BE49-F238E27FC236}">
                <a16:creationId xmlns:a16="http://schemas.microsoft.com/office/drawing/2014/main" id="{05284B0F-E793-7F73-4EB6-13F0AD49420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aphicFrame>
        <p:nvGraphicFramePr>
          <p:cNvPr id="10" name="Object 9">
            <a:extLst>
              <a:ext uri="{FF2B5EF4-FFF2-40B4-BE49-F238E27FC236}">
                <a16:creationId xmlns:a16="http://schemas.microsoft.com/office/drawing/2014/main" id="{FC31AC50-6DD7-68A7-EFE0-5E05B8D4E930}"/>
              </a:ext>
            </a:extLst>
          </p:cNvPr>
          <p:cNvGraphicFramePr>
            <a:graphicFrameLocks noChangeAspect="1"/>
          </p:cNvGraphicFramePr>
          <p:nvPr>
            <p:extLst>
              <p:ext uri="{D42A27DB-BD31-4B8C-83A1-F6EECF244321}">
                <p14:modId xmlns:p14="http://schemas.microsoft.com/office/powerpoint/2010/main" val="4038819963"/>
              </p:ext>
            </p:extLst>
          </p:nvPr>
        </p:nvGraphicFramePr>
        <p:xfrm>
          <a:off x="703385" y="3226762"/>
          <a:ext cx="11136570" cy="2520461"/>
        </p:xfrm>
        <a:graphic>
          <a:graphicData uri="http://schemas.openxmlformats.org/presentationml/2006/ole">
            <mc:AlternateContent xmlns:mc="http://schemas.openxmlformats.org/markup-compatibility/2006">
              <mc:Choice xmlns:v="urn:schemas-microsoft-com:vml" Requires="v">
                <p:oleObj r:id="rId2" imgW="9876190" imgH="2371429" progId="PBrush">
                  <p:embed/>
                </p:oleObj>
              </mc:Choice>
              <mc:Fallback>
                <p:oleObj r:id="rId2" imgW="9876190" imgH="2371429" progId="PBrush">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385" y="3226762"/>
                        <a:ext cx="11136570" cy="2520461"/>
                      </a:xfrm>
                      <a:prstGeom prst="rect">
                        <a:avLst/>
                      </a:prstGeom>
                      <a:noFill/>
                    </p:spPr>
                  </p:pic>
                </p:oleObj>
              </mc:Fallback>
            </mc:AlternateContent>
          </a:graphicData>
        </a:graphic>
      </p:graphicFrame>
    </p:spTree>
    <p:extLst>
      <p:ext uri="{BB962C8B-B14F-4D97-AF65-F5344CB8AC3E}">
        <p14:creationId xmlns:p14="http://schemas.microsoft.com/office/powerpoint/2010/main" val="3678876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010D9-C0AC-7ADB-8DCE-B197AC3F6EEC}"/>
              </a:ext>
            </a:extLst>
          </p:cNvPr>
          <p:cNvSpPr>
            <a:spLocks noGrp="1"/>
          </p:cNvSpPr>
          <p:nvPr>
            <p:ph type="title"/>
          </p:nvPr>
        </p:nvSpPr>
        <p:spPr>
          <a:xfrm>
            <a:off x="491319" y="365125"/>
            <a:ext cx="10862481" cy="525829"/>
          </a:xfrm>
        </p:spPr>
        <p:txBody>
          <a:bodyPr>
            <a:normAutofit fontScale="90000"/>
          </a:bodyPr>
          <a:lstStyle/>
          <a:p>
            <a:pPr marL="139700">
              <a:spcBef>
                <a:spcPts val="970"/>
              </a:spcBef>
              <a:spcAft>
                <a:spcPts val="225"/>
              </a:spcAft>
            </a:pPr>
            <a:br>
              <a:rPr lang="en-US" sz="1800" b="1" dirty="0">
                <a:solidFill>
                  <a:srgbClr val="4F81BC"/>
                </a:solidFill>
                <a:effectLst/>
                <a:latin typeface="Cambria" panose="02040503050406030204" pitchFamily="18" charset="0"/>
                <a:ea typeface="Calibri" panose="020F0502020204030204" pitchFamily="34" charset="0"/>
              </a:rPr>
            </a:br>
            <a:br>
              <a:rPr lang="en-US" sz="1800" b="1" dirty="0">
                <a:solidFill>
                  <a:srgbClr val="4F81BC"/>
                </a:solidFill>
                <a:effectLst/>
                <a:latin typeface="Cambria" panose="02040503050406030204" pitchFamily="18" charset="0"/>
                <a:ea typeface="Calibri" panose="020F0502020204030204" pitchFamily="34" charset="0"/>
              </a:rPr>
            </a:br>
            <a:r>
              <a:rPr lang="en-US" sz="1800" b="1" dirty="0">
                <a:solidFill>
                  <a:schemeClr val="accent1">
                    <a:lumMod val="75000"/>
                  </a:schemeClr>
                </a:solidFill>
                <a:effectLst/>
                <a:latin typeface="Cambria" panose="02040503050406030204" pitchFamily="18" charset="0"/>
                <a:ea typeface="Calibri" panose="020F0502020204030204" pitchFamily="34" charset="0"/>
              </a:rPr>
              <a:t>Responsibility Name : ASD Cotton Contract</a:t>
            </a:r>
            <a:br>
              <a:rPr lang="en-US" sz="1800" b="1" dirty="0">
                <a:solidFill>
                  <a:schemeClr val="accent1">
                    <a:lumMod val="75000"/>
                  </a:schemeClr>
                </a:solidFill>
                <a:effectLst/>
                <a:latin typeface="Cambria" panose="02040503050406030204" pitchFamily="18" charset="0"/>
                <a:ea typeface="Calibri" panose="020F0502020204030204" pitchFamily="34" charset="0"/>
              </a:rPr>
            </a:br>
            <a:r>
              <a:rPr lang="en-US" sz="1800" b="1" dirty="0">
                <a:solidFill>
                  <a:schemeClr val="accent1">
                    <a:lumMod val="75000"/>
                  </a:schemeClr>
                </a:solidFill>
                <a:effectLst/>
                <a:latin typeface="Cambria" panose="02040503050406030204" pitchFamily="18" charset="0"/>
                <a:ea typeface="Calibri" panose="020F0502020204030204" pitchFamily="34" charset="0"/>
              </a:rPr>
              <a:t>Form Name : ASD Impor</a:t>
            </a:r>
            <a:r>
              <a:rPr lang="en-US" sz="1800" b="1" dirty="0">
                <a:solidFill>
                  <a:schemeClr val="accent1">
                    <a:lumMod val="75000"/>
                  </a:schemeClr>
                </a:solidFill>
                <a:latin typeface="Cambria" panose="02040503050406030204" pitchFamily="18" charset="0"/>
                <a:ea typeface="Calibri" panose="020F0502020204030204" pitchFamily="34" charset="0"/>
              </a:rPr>
              <a:t>t Contract</a:t>
            </a:r>
            <a:br>
              <a:rPr lang="en-US" sz="1800" b="1" dirty="0">
                <a:solidFill>
                  <a:srgbClr val="4F81BC"/>
                </a:solidFill>
                <a:effectLst/>
                <a:latin typeface="Cambria" panose="02040503050406030204" pitchFamily="18" charset="0"/>
                <a:ea typeface="Calibri" panose="020F0502020204030204" pitchFamily="34" charset="0"/>
              </a:rPr>
            </a:br>
            <a:br>
              <a:rPr lang="en-US" sz="1800" b="1" dirty="0">
                <a:solidFill>
                  <a:srgbClr val="4F81BC"/>
                </a:solidFill>
                <a:effectLst/>
                <a:latin typeface="Cambria" panose="02040503050406030204" pitchFamily="18" charset="0"/>
                <a:ea typeface="Calibri" panose="020F0502020204030204" pitchFamily="34" charset="0"/>
              </a:rPr>
            </a:br>
            <a:endParaRPr lang="en-PK" sz="1800" dirty="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9E64310A-81CB-F2CF-75C8-E4FDF12A53B6}"/>
              </a:ext>
            </a:extLst>
          </p:cNvPr>
          <p:cNvSpPr>
            <a:spLocks noGrp="1"/>
          </p:cNvSpPr>
          <p:nvPr>
            <p:ph idx="1"/>
          </p:nvPr>
        </p:nvSpPr>
        <p:spPr/>
        <p:txBody>
          <a:bodyPr/>
          <a:lstStyle/>
          <a:p>
            <a:endParaRPr lang="en-PK"/>
          </a:p>
        </p:txBody>
      </p:sp>
      <p:sp>
        <p:nvSpPr>
          <p:cNvPr id="7" name="Rectangle 2">
            <a:extLst>
              <a:ext uri="{FF2B5EF4-FFF2-40B4-BE49-F238E27FC236}">
                <a16:creationId xmlns:a16="http://schemas.microsoft.com/office/drawing/2014/main" id="{7EFD7756-992E-176A-6B5E-A0010ACAE4BD}"/>
              </a:ext>
            </a:extLst>
          </p:cNvPr>
          <p:cNvSpPr>
            <a:spLocks noChangeArrowheads="1"/>
          </p:cNvSpPr>
          <p:nvPr/>
        </p:nvSpPr>
        <p:spPr bwMode="auto">
          <a:xfrm>
            <a:off x="1064524" y="941702"/>
            <a:ext cx="2218951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PK"/>
          </a:p>
        </p:txBody>
      </p:sp>
      <p:graphicFrame>
        <p:nvGraphicFramePr>
          <p:cNvPr id="8" name="Object 7">
            <a:extLst>
              <a:ext uri="{FF2B5EF4-FFF2-40B4-BE49-F238E27FC236}">
                <a16:creationId xmlns:a16="http://schemas.microsoft.com/office/drawing/2014/main" id="{DDA6F333-DCC8-B000-0C90-3AB2343D1DB7}"/>
              </a:ext>
            </a:extLst>
          </p:cNvPr>
          <p:cNvGraphicFramePr>
            <a:graphicFrameLocks noChangeAspect="1"/>
          </p:cNvGraphicFramePr>
          <p:nvPr>
            <p:extLst>
              <p:ext uri="{D42A27DB-BD31-4B8C-83A1-F6EECF244321}">
                <p14:modId xmlns:p14="http://schemas.microsoft.com/office/powerpoint/2010/main" val="2209153435"/>
              </p:ext>
            </p:extLst>
          </p:nvPr>
        </p:nvGraphicFramePr>
        <p:xfrm>
          <a:off x="682388" y="941702"/>
          <a:ext cx="10671412" cy="5806177"/>
        </p:xfrm>
        <a:graphic>
          <a:graphicData uri="http://schemas.openxmlformats.org/presentationml/2006/ole">
            <mc:AlternateContent xmlns:mc="http://schemas.openxmlformats.org/markup-compatibility/2006">
              <mc:Choice xmlns:v="urn:schemas-microsoft-com:vml" Requires="v">
                <p:oleObj r:id="rId2" imgW="8714286" imgH="11742857" progId="PBrush">
                  <p:embed/>
                </p:oleObj>
              </mc:Choice>
              <mc:Fallback>
                <p:oleObj r:id="rId2" imgW="8714286" imgH="11742857" progId="PBrush">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88" y="941702"/>
                        <a:ext cx="10671412" cy="5806177"/>
                      </a:xfrm>
                      <a:prstGeom prst="rect">
                        <a:avLst/>
                      </a:prstGeom>
                      <a:noFill/>
                    </p:spPr>
                  </p:pic>
                </p:oleObj>
              </mc:Fallback>
            </mc:AlternateContent>
          </a:graphicData>
        </a:graphic>
      </p:graphicFrame>
    </p:spTree>
    <p:extLst>
      <p:ext uri="{BB962C8B-B14F-4D97-AF65-F5344CB8AC3E}">
        <p14:creationId xmlns:p14="http://schemas.microsoft.com/office/powerpoint/2010/main" val="2903282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94EF6-9901-9FA3-FBE7-623166BDF396}"/>
              </a:ext>
            </a:extLst>
          </p:cNvPr>
          <p:cNvSpPr>
            <a:spLocks noGrp="1"/>
          </p:cNvSpPr>
          <p:nvPr>
            <p:ph type="ctrTitle"/>
          </p:nvPr>
        </p:nvSpPr>
        <p:spPr>
          <a:xfrm>
            <a:off x="1621261" y="10856"/>
            <a:ext cx="10113538" cy="733779"/>
          </a:xfrm>
        </p:spPr>
        <p:txBody>
          <a:bodyPr>
            <a:normAutofit fontScale="90000"/>
          </a:bodyPr>
          <a:lstStyle/>
          <a:p>
            <a:pPr algn="just"/>
            <a:br>
              <a:rPr lang="en-US" sz="4400" dirty="0">
                <a:latin typeface="+mn-lt"/>
              </a:rPr>
            </a:br>
            <a:br>
              <a:rPr lang="en-US" sz="4400" dirty="0">
                <a:latin typeface="+mn-lt"/>
              </a:rPr>
            </a:br>
            <a:r>
              <a:rPr lang="en-US" sz="4400" dirty="0">
                <a:solidFill>
                  <a:schemeClr val="accent1">
                    <a:lumMod val="75000"/>
                  </a:schemeClr>
                </a:solidFill>
                <a:latin typeface="+mn-lt"/>
              </a:rPr>
              <a:t>Overview</a:t>
            </a:r>
          </a:p>
        </p:txBody>
      </p:sp>
      <p:pic>
        <p:nvPicPr>
          <p:cNvPr id="5" name="Picture 4">
            <a:extLst>
              <a:ext uri="{FF2B5EF4-FFF2-40B4-BE49-F238E27FC236}">
                <a16:creationId xmlns:a16="http://schemas.microsoft.com/office/drawing/2014/main" id="{4483A3C1-47C3-5971-2CF5-0349FBAACE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8326" y="131299"/>
            <a:ext cx="914658" cy="565425"/>
          </a:xfrm>
          <a:prstGeom prst="rect">
            <a:avLst/>
          </a:prstGeom>
          <a:noFill/>
          <a:ln>
            <a:noFill/>
          </a:ln>
        </p:spPr>
      </p:pic>
      <p:sp>
        <p:nvSpPr>
          <p:cNvPr id="3" name="TextBox 2">
            <a:extLst>
              <a:ext uri="{FF2B5EF4-FFF2-40B4-BE49-F238E27FC236}">
                <a16:creationId xmlns:a16="http://schemas.microsoft.com/office/drawing/2014/main" id="{8CFC1BA3-7D41-1362-B952-521FB79AD144}"/>
              </a:ext>
            </a:extLst>
          </p:cNvPr>
          <p:cNvSpPr txBox="1"/>
          <p:nvPr/>
        </p:nvSpPr>
        <p:spPr>
          <a:xfrm>
            <a:off x="410309" y="926127"/>
            <a:ext cx="11324490" cy="5435655"/>
          </a:xfrm>
          <a:prstGeom prst="rect">
            <a:avLst/>
          </a:prstGeom>
          <a:noFill/>
        </p:spPr>
        <p:txBody>
          <a:bodyPr wrap="square" rtlCol="0">
            <a:spAutoFit/>
          </a:bodyPr>
          <a:lstStyle/>
          <a:p>
            <a:pPr algn="just">
              <a:lnSpc>
                <a:spcPct val="115000"/>
              </a:lnSpc>
              <a:spcAft>
                <a:spcPts val="1000"/>
              </a:spcAft>
            </a:pPr>
            <a:r>
              <a:rPr lang="en-US" sz="2500" kern="100" dirty="0">
                <a:effectLst/>
                <a:latin typeface="Georgia" panose="02040502050405020303" pitchFamily="18" charset="0"/>
                <a:ea typeface="Calibri" panose="020F0502020204030204" pitchFamily="34" charset="0"/>
                <a:cs typeface="Times New Roman" panose="02020603050405020304" pitchFamily="18" charset="0"/>
              </a:rPr>
              <a:t>The presentation provides an overview of AGI Denim yarn production process, specifically focusing on the Spinning Division, which operates as part of the AGI group.</a:t>
            </a:r>
          </a:p>
          <a:p>
            <a:pPr algn="just">
              <a:lnSpc>
                <a:spcPct val="115000"/>
              </a:lnSpc>
              <a:spcAft>
                <a:spcPts val="1000"/>
              </a:spcAft>
            </a:pPr>
            <a:endParaRPr lang="en-PK" sz="2500" kern="100" dirty="0">
              <a:effectLst/>
              <a:latin typeface="Georgia" panose="02040502050405020303"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US" sz="2500" kern="100" dirty="0">
                <a:effectLst/>
                <a:latin typeface="Georgia" panose="02040502050405020303" pitchFamily="18" charset="0"/>
                <a:ea typeface="Calibri" panose="020F0502020204030204" pitchFamily="34" charset="0"/>
                <a:cs typeface="Times New Roman" panose="02020603050405020304" pitchFamily="18" charset="0"/>
              </a:rPr>
              <a:t> The Spinning Division is responsible for producing Finish Yarn for the internal denim units, which is treated as a separate operating and inventory unit within the system. </a:t>
            </a:r>
          </a:p>
          <a:p>
            <a:pPr algn="just">
              <a:lnSpc>
                <a:spcPct val="115000"/>
              </a:lnSpc>
              <a:spcAft>
                <a:spcPts val="1000"/>
              </a:spcAft>
            </a:pPr>
            <a:endParaRPr lang="en-PK" sz="2500" kern="100" dirty="0">
              <a:effectLst/>
              <a:latin typeface="Georgia" panose="02040502050405020303"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US" sz="2500" kern="100" dirty="0">
                <a:effectLst/>
                <a:latin typeface="Georgia" panose="02040502050405020303" pitchFamily="18" charset="0"/>
                <a:ea typeface="Calibri" panose="020F0502020204030204" pitchFamily="34" charset="0"/>
                <a:cs typeface="Times New Roman" panose="02020603050405020304" pitchFamily="18" charset="0"/>
              </a:rPr>
              <a:t>The key point highlighted is the dispatch of yarn from the Spinning Unit to Denim Mill 1 and Denim Mill 2, emphasizing the integrated and internal nature of this yarn supply chain.</a:t>
            </a:r>
            <a:endParaRPr lang="en-US" sz="2500" dirty="0">
              <a:latin typeface="Georgia" panose="02040502050405020303"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3F20556E-24D1-43D1-C99A-9A52C1B70E51}"/>
              </a:ext>
            </a:extLst>
          </p:cNvPr>
          <p:cNvCxnSpPr/>
          <p:nvPr/>
        </p:nvCxnSpPr>
        <p:spPr>
          <a:xfrm>
            <a:off x="410308" y="750278"/>
            <a:ext cx="1132449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84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EEC01-E86D-2AFA-B2EB-2DE829BBAA88}"/>
              </a:ext>
            </a:extLst>
          </p:cNvPr>
          <p:cNvSpPr>
            <a:spLocks noGrp="1"/>
          </p:cNvSpPr>
          <p:nvPr>
            <p:ph type="title"/>
          </p:nvPr>
        </p:nvSpPr>
        <p:spPr>
          <a:xfrm>
            <a:off x="663589" y="584669"/>
            <a:ext cx="10145088" cy="880716"/>
          </a:xfrm>
        </p:spPr>
        <p:txBody>
          <a:bodyPr>
            <a:normAutofit fontScale="90000"/>
          </a:bodyPr>
          <a:lstStyle/>
          <a:p>
            <a:br>
              <a:rPr lang="en-US" sz="1800" dirty="0">
                <a:solidFill>
                  <a:srgbClr val="365F91"/>
                </a:solidFill>
                <a:effectLst/>
                <a:latin typeface="Calibri" panose="020F0502020204030204" pitchFamily="34" charset="0"/>
                <a:ea typeface="Calibri" panose="020F0502020204030204" pitchFamily="34" charset="0"/>
              </a:rPr>
            </a:br>
            <a:br>
              <a:rPr lang="en-US" sz="1800" dirty="0">
                <a:solidFill>
                  <a:srgbClr val="365F91"/>
                </a:solidFill>
                <a:effectLst/>
                <a:latin typeface="Calibri" panose="020F0502020204030204" pitchFamily="34" charset="0"/>
                <a:ea typeface="Calibri" panose="020F0502020204030204" pitchFamily="34" charset="0"/>
              </a:rPr>
            </a:br>
            <a:br>
              <a:rPr lang="en-US" sz="1800" b="1" dirty="0">
                <a:solidFill>
                  <a:srgbClr val="365F91"/>
                </a:solidFill>
                <a:effectLst/>
                <a:latin typeface="Cambria" panose="02040503050406030204" pitchFamily="18" charset="0"/>
                <a:ea typeface="Cambria" panose="02040503050406030204" pitchFamily="18" charset="0"/>
              </a:rPr>
            </a:br>
            <a: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Cotton Purchasing PO Preparer</a:t>
            </a:r>
            <a:b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1800" b="1" dirty="0">
                <a:solidFill>
                  <a:schemeClr val="accent1">
                    <a:lumMod val="75000"/>
                  </a:schemeClr>
                </a:solidFill>
                <a:effectLst/>
                <a:latin typeface="Georgia" panose="02040502050405020303" pitchFamily="18" charset="0"/>
                <a:ea typeface="Calibri" panose="020F0502020204030204" pitchFamily="34" charset="0"/>
              </a:rPr>
              <a:t>Form Name : Purchase Order</a:t>
            </a:r>
            <a:br>
              <a:rPr lang="en-US" sz="1800" dirty="0">
                <a:solidFill>
                  <a:srgbClr val="365F91"/>
                </a:solidFill>
                <a:effectLst/>
                <a:latin typeface="Calibri" panose="020F0502020204030204" pitchFamily="34" charset="0"/>
                <a:ea typeface="Calibri" panose="020F0502020204030204" pitchFamily="34" charset="0"/>
              </a:rPr>
            </a:br>
            <a:r>
              <a:rPr lang="en-US" sz="2000" dirty="0">
                <a:effectLst/>
                <a:latin typeface="Georgia" panose="02040502050405020303" pitchFamily="18" charset="0"/>
                <a:ea typeface="Calibri" panose="020F0502020204030204" pitchFamily="34" charset="0"/>
              </a:rPr>
              <a:t>Fiber items are procured by spinning by using standard purchase order form. Contract detail for cotton</a:t>
            </a:r>
            <a:r>
              <a:rPr lang="en-US" sz="2000" spc="-23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items</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will be</a:t>
            </a:r>
            <a:r>
              <a:rPr lang="en-US" sz="2000" spc="-10"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mandatory.</a:t>
            </a:r>
            <a:br>
              <a:rPr lang="en-US" sz="2000" dirty="0">
                <a:effectLst/>
                <a:latin typeface="Georgia" panose="02040502050405020303" pitchFamily="18" charset="0"/>
                <a:ea typeface="Calibri" panose="020F0502020204030204" pitchFamily="34" charset="0"/>
              </a:rPr>
            </a:br>
            <a:br>
              <a:rPr lang="en-US" sz="2000" dirty="0">
                <a:effectLst/>
                <a:latin typeface="Georgia" panose="02040502050405020303" pitchFamily="18" charset="0"/>
                <a:ea typeface="Calibri" panose="020F0502020204030204" pitchFamily="34" charset="0"/>
              </a:rPr>
            </a:br>
            <a:br>
              <a:rPr lang="en-PK" sz="1800" dirty="0">
                <a:effectLst/>
                <a:latin typeface="Calibri" panose="020F0502020204030204" pitchFamily="34" charset="0"/>
                <a:ea typeface="Calibri" panose="020F0502020204030204" pitchFamily="34" charset="0"/>
              </a:rPr>
            </a:br>
            <a:endParaRPr lang="en-PK" dirty="0"/>
          </a:p>
        </p:txBody>
      </p:sp>
      <p:pic>
        <p:nvPicPr>
          <p:cNvPr id="7" name="image12.png">
            <a:extLst>
              <a:ext uri="{FF2B5EF4-FFF2-40B4-BE49-F238E27FC236}">
                <a16:creationId xmlns:a16="http://schemas.microsoft.com/office/drawing/2014/main" id="{C23C603E-3B4B-C549-F8A1-F1C89202BF53}"/>
              </a:ext>
            </a:extLst>
          </p:cNvPr>
          <p:cNvPicPr>
            <a:picLocks noGrp="1" noChangeAspect="1"/>
          </p:cNvPicPr>
          <p:nvPr>
            <p:ph idx="1"/>
          </p:nvPr>
        </p:nvPicPr>
        <p:blipFill>
          <a:blip r:embed="rId2" cstate="print"/>
          <a:stretch>
            <a:fillRect/>
          </a:stretch>
        </p:blipFill>
        <p:spPr>
          <a:xfrm>
            <a:off x="663589" y="1617785"/>
            <a:ext cx="10953642" cy="4947139"/>
          </a:xfrm>
          <a:prstGeom prst="rect">
            <a:avLst/>
          </a:prstGeom>
        </p:spPr>
      </p:pic>
    </p:spTree>
    <p:extLst>
      <p:ext uri="{BB962C8B-B14F-4D97-AF65-F5344CB8AC3E}">
        <p14:creationId xmlns:p14="http://schemas.microsoft.com/office/powerpoint/2010/main" val="1795322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646B2-6937-8697-23FC-B39B03DA0CEB}"/>
              </a:ext>
            </a:extLst>
          </p:cNvPr>
          <p:cNvSpPr>
            <a:spLocks noGrp="1"/>
          </p:cNvSpPr>
          <p:nvPr>
            <p:ph type="title"/>
          </p:nvPr>
        </p:nvSpPr>
        <p:spPr>
          <a:xfrm>
            <a:off x="606187" y="133897"/>
            <a:ext cx="10515600" cy="698442"/>
          </a:xfrm>
        </p:spPr>
        <p:txBody>
          <a:bodyPr>
            <a:normAutofit fontScale="90000"/>
          </a:bodyPr>
          <a:lstStyle/>
          <a:p>
            <a:pPr marL="139700" marR="311150">
              <a:lnSpc>
                <a:spcPct val="115000"/>
              </a:lnSpc>
              <a:spcAft>
                <a:spcPts val="0"/>
              </a:spcAft>
            </a:pPr>
            <a:br>
              <a:rPr lang="en-US" sz="1800" dirty="0">
                <a:effectLst/>
                <a:latin typeface="Georgia" panose="02040502050405020303" pitchFamily="18" charset="0"/>
                <a:ea typeface="Calibri" panose="020F0502020204030204" pitchFamily="34" charset="0"/>
              </a:rPr>
            </a:br>
            <a:r>
              <a:rPr lang="en-US" sz="1800" b="1" kern="0" dirty="0">
                <a:solidFill>
                  <a:schemeClr val="accent1"/>
                </a:solidFill>
                <a:effectLst/>
                <a:latin typeface="Cambria" panose="02040503050406030204" pitchFamily="18" charset="0"/>
                <a:ea typeface="Cambria" panose="02040503050406030204" pitchFamily="18" charset="0"/>
                <a:cs typeface="Cambria" panose="02040503050406030204" pitchFamily="18" charset="0"/>
              </a:rPr>
              <a:t>Responsibility Name : ASD Inventory Team Member</a:t>
            </a:r>
            <a:br>
              <a:rPr lang="en-PK" sz="1800" dirty="0">
                <a:solidFill>
                  <a:schemeClr val="accent1"/>
                </a:solidFill>
                <a:effectLst/>
                <a:latin typeface="Calibri" panose="020F0502020204030204" pitchFamily="34" charset="0"/>
                <a:ea typeface="Calibri" panose="020F0502020204030204" pitchFamily="34" charset="0"/>
              </a:rPr>
            </a:br>
            <a:r>
              <a:rPr lang="en-US" sz="1800" b="1" dirty="0">
                <a:solidFill>
                  <a:schemeClr val="accent1"/>
                </a:solidFill>
                <a:effectLst/>
                <a:latin typeface="Cambria" panose="02040503050406030204" pitchFamily="18" charset="0"/>
                <a:ea typeface="Cambria" panose="02040503050406030204" pitchFamily="18" charset="0"/>
              </a:rPr>
              <a:t>Form Name : Receiving Transaction</a:t>
            </a:r>
            <a:br>
              <a:rPr lang="en-US" sz="1800" dirty="0">
                <a:effectLst/>
                <a:latin typeface="Georgia" panose="02040502050405020303" pitchFamily="18" charset="0"/>
                <a:ea typeface="Calibri" panose="020F0502020204030204" pitchFamily="34" charset="0"/>
              </a:rPr>
            </a:br>
            <a:r>
              <a:rPr lang="en-US" sz="1800" dirty="0">
                <a:effectLst/>
                <a:latin typeface="Georgia" panose="02040502050405020303" pitchFamily="18" charset="0"/>
                <a:ea typeface="Calibri" panose="020F0502020204030204" pitchFamily="34" charset="0"/>
              </a:rPr>
              <a:t>Fiber</a:t>
            </a:r>
            <a:r>
              <a:rPr lang="en-US" sz="1800" spc="-10"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items</a:t>
            </a:r>
            <a:r>
              <a:rPr lang="en-US" sz="1800" spc="-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are</a:t>
            </a:r>
            <a:r>
              <a:rPr lang="en-US" sz="1800" spc="-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controls</a:t>
            </a:r>
            <a:r>
              <a:rPr lang="en-US" sz="1800" spc="-1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via</a:t>
            </a:r>
            <a:r>
              <a:rPr lang="en-US" sz="1800" spc="-20"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below category</a:t>
            </a:r>
            <a:r>
              <a:rPr lang="en-US" sz="1800" spc="-10"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segments</a:t>
            </a:r>
            <a:r>
              <a:rPr lang="en-US" sz="1800" spc="-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in</a:t>
            </a:r>
            <a:r>
              <a:rPr lang="en-US" sz="1800" spc="-10"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system.</a:t>
            </a:r>
            <a:br>
              <a:rPr lang="en-US" sz="1800" dirty="0">
                <a:effectLst/>
                <a:latin typeface="Georgia" panose="02040502050405020303" pitchFamily="18" charset="0"/>
                <a:ea typeface="Calibri" panose="020F0502020204030204" pitchFamily="34" charset="0"/>
              </a:rPr>
            </a:br>
            <a:endParaRPr lang="en-PK" sz="1800" dirty="0">
              <a:effectLst/>
              <a:latin typeface="Georgia" panose="02040502050405020303" pitchFamily="18" charset="0"/>
              <a:ea typeface="Calibri" panose="020F0502020204030204" pitchFamily="34" charset="0"/>
            </a:endParaRPr>
          </a:p>
        </p:txBody>
      </p:sp>
      <p:sp>
        <p:nvSpPr>
          <p:cNvPr id="15" name="Title 1">
            <a:extLst>
              <a:ext uri="{FF2B5EF4-FFF2-40B4-BE49-F238E27FC236}">
                <a16:creationId xmlns:a16="http://schemas.microsoft.com/office/drawing/2014/main" id="{A24FD758-275B-9909-8453-79ED2DE0A6B0}"/>
              </a:ext>
            </a:extLst>
          </p:cNvPr>
          <p:cNvSpPr txBox="1">
            <a:spLocks/>
          </p:cNvSpPr>
          <p:nvPr/>
        </p:nvSpPr>
        <p:spPr>
          <a:xfrm>
            <a:off x="519684" y="2060433"/>
            <a:ext cx="10515600" cy="698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9700" marR="311150">
              <a:lnSpc>
                <a:spcPct val="115000"/>
              </a:lnSpc>
              <a:spcAft>
                <a:spcPts val="0"/>
              </a:spcAft>
            </a:pPr>
            <a:r>
              <a:rPr lang="en-US" sz="1400" dirty="0">
                <a:effectLst/>
                <a:latin typeface="Georgia" panose="02040502050405020303" pitchFamily="18" charset="0"/>
                <a:ea typeface="Calibri" panose="020F0502020204030204" pitchFamily="34" charset="0"/>
              </a:rPr>
              <a:t> </a:t>
            </a:r>
          </a:p>
          <a:p>
            <a:pPr marL="139700" marR="311150">
              <a:lnSpc>
                <a:spcPct val="115000"/>
              </a:lnSpc>
              <a:spcAft>
                <a:spcPts val="0"/>
              </a:spcAft>
            </a:pPr>
            <a:endParaRPr lang="en-US" sz="1400" dirty="0">
              <a:latin typeface="Georgia" panose="02040502050405020303" pitchFamily="18" charset="0"/>
              <a:ea typeface="Calibri" panose="020F0502020204030204" pitchFamily="34" charset="0"/>
            </a:endParaRPr>
          </a:p>
          <a:p>
            <a:pPr marL="139700" marR="311150">
              <a:lnSpc>
                <a:spcPct val="115000"/>
              </a:lnSpc>
              <a:spcAft>
                <a:spcPts val="0"/>
              </a:spcAft>
            </a:pPr>
            <a:r>
              <a:rPr lang="en-US" sz="1400" dirty="0">
                <a:effectLst/>
                <a:latin typeface="Georgia" panose="02040502050405020303" pitchFamily="18" charset="0"/>
                <a:ea typeface="Calibri" panose="020F0502020204030204" pitchFamily="34" charset="0"/>
              </a:rPr>
              <a:t>System will check contract, bales and lot attributes for fiber items whose minor category is marked as</a:t>
            </a:r>
            <a:r>
              <a:rPr lang="en-US" sz="1400" spc="-235" dirty="0">
                <a:effectLst/>
                <a:latin typeface="Georgia" panose="02040502050405020303" pitchFamily="18" charset="0"/>
                <a:ea typeface="Calibri" panose="020F0502020204030204" pitchFamily="34" charset="0"/>
              </a:rPr>
              <a:t> </a:t>
            </a:r>
            <a:r>
              <a:rPr lang="en-US" sz="1400" dirty="0">
                <a:effectLst/>
                <a:latin typeface="Georgia" panose="02040502050405020303" pitchFamily="18" charset="0"/>
                <a:ea typeface="Calibri" panose="020F0502020204030204" pitchFamily="34" charset="0"/>
              </a:rPr>
              <a:t>"</a:t>
            </a:r>
            <a:r>
              <a:rPr lang="en-US" sz="1400" b="1" dirty="0">
                <a:effectLst/>
                <a:latin typeface="Georgia" panose="02040502050405020303" pitchFamily="18" charset="0"/>
                <a:ea typeface="Calibri" panose="020F0502020204030204" pitchFamily="34" charset="0"/>
              </a:rPr>
              <a:t>COTTON".</a:t>
            </a:r>
          </a:p>
          <a:p>
            <a:pPr marL="139700" marR="311150">
              <a:lnSpc>
                <a:spcPct val="115000"/>
              </a:lnSpc>
              <a:spcAft>
                <a:spcPts val="0"/>
              </a:spcAft>
            </a:pPr>
            <a:r>
              <a:rPr lang="en-US" sz="1600" b="1" dirty="0">
                <a:solidFill>
                  <a:srgbClr val="4F81BC"/>
                </a:solidFill>
                <a:effectLst/>
                <a:latin typeface="Cambria" panose="02040503050406030204" pitchFamily="18" charset="0"/>
                <a:ea typeface="Cambria" panose="02040503050406030204" pitchFamily="18" charset="0"/>
                <a:cs typeface="Cambria" panose="02040503050406030204" pitchFamily="18" charset="0"/>
              </a:rPr>
              <a:t>Receiving</a:t>
            </a:r>
            <a:r>
              <a:rPr lang="en-US" sz="1600" b="1" spc="-30" dirty="0">
                <a:solidFill>
                  <a:srgbClr val="4F81BC"/>
                </a:solidFill>
                <a:effectLst/>
                <a:latin typeface="Cambria" panose="02040503050406030204" pitchFamily="18" charset="0"/>
                <a:ea typeface="Cambria" panose="02040503050406030204" pitchFamily="18" charset="0"/>
                <a:cs typeface="Cambria" panose="02040503050406030204" pitchFamily="18" charset="0"/>
              </a:rPr>
              <a:t> </a:t>
            </a:r>
            <a:r>
              <a:rPr lang="en-US" sz="1600" b="1" dirty="0">
                <a:solidFill>
                  <a:srgbClr val="4F81BC"/>
                </a:solidFill>
                <a:effectLst/>
                <a:latin typeface="Cambria" panose="02040503050406030204" pitchFamily="18" charset="0"/>
                <a:ea typeface="Cambria" panose="02040503050406030204" pitchFamily="18" charset="0"/>
                <a:cs typeface="Cambria" panose="02040503050406030204" pitchFamily="18" charset="0"/>
              </a:rPr>
              <a:t>of</a:t>
            </a:r>
            <a:r>
              <a:rPr lang="en-US" sz="1600" b="1" spc="-20" dirty="0">
                <a:solidFill>
                  <a:srgbClr val="4F81BC"/>
                </a:solidFill>
                <a:effectLst/>
                <a:latin typeface="Cambria" panose="02040503050406030204" pitchFamily="18" charset="0"/>
                <a:ea typeface="Cambria" panose="02040503050406030204" pitchFamily="18" charset="0"/>
                <a:cs typeface="Cambria" panose="02040503050406030204" pitchFamily="18" charset="0"/>
              </a:rPr>
              <a:t> </a:t>
            </a:r>
            <a:r>
              <a:rPr lang="en-US" sz="1600" b="1" dirty="0">
                <a:solidFill>
                  <a:srgbClr val="4F81BC"/>
                </a:solidFill>
                <a:effectLst/>
                <a:latin typeface="Cambria" panose="02040503050406030204" pitchFamily="18" charset="0"/>
                <a:ea typeface="Cambria" panose="02040503050406030204" pitchFamily="18" charset="0"/>
                <a:cs typeface="Cambria" panose="02040503050406030204" pitchFamily="18" charset="0"/>
              </a:rPr>
              <a:t>Raw</a:t>
            </a:r>
            <a:r>
              <a:rPr lang="en-US" sz="1600" b="1" spc="-20" dirty="0">
                <a:solidFill>
                  <a:srgbClr val="4F81BC"/>
                </a:solidFill>
                <a:effectLst/>
                <a:latin typeface="Cambria" panose="02040503050406030204" pitchFamily="18" charset="0"/>
                <a:ea typeface="Cambria" panose="02040503050406030204" pitchFamily="18" charset="0"/>
                <a:cs typeface="Cambria" panose="02040503050406030204" pitchFamily="18" charset="0"/>
              </a:rPr>
              <a:t> </a:t>
            </a:r>
            <a:r>
              <a:rPr lang="en-US" sz="1600" b="1" dirty="0">
                <a:solidFill>
                  <a:srgbClr val="4F81BC"/>
                </a:solidFill>
                <a:effectLst/>
                <a:latin typeface="Cambria" panose="02040503050406030204" pitchFamily="18" charset="0"/>
                <a:ea typeface="Cambria" panose="02040503050406030204" pitchFamily="18" charset="0"/>
                <a:cs typeface="Cambria" panose="02040503050406030204" pitchFamily="18" charset="0"/>
              </a:rPr>
              <a:t>Material</a:t>
            </a:r>
            <a:endParaRPr lang="en-PK" sz="1600" b="1" dirty="0">
              <a:effectLst/>
              <a:latin typeface="Cambria" panose="02040503050406030204" pitchFamily="18" charset="0"/>
              <a:ea typeface="Cambria" panose="02040503050406030204" pitchFamily="18" charset="0"/>
              <a:cs typeface="Cambria" panose="02040503050406030204" pitchFamily="18" charset="0"/>
            </a:endParaRPr>
          </a:p>
          <a:p>
            <a:pPr marL="139700">
              <a:spcBef>
                <a:spcPts val="225"/>
              </a:spcBef>
              <a:spcAft>
                <a:spcPts val="0"/>
              </a:spcAft>
            </a:pPr>
            <a:r>
              <a:rPr lang="en-US" sz="1600" dirty="0">
                <a:effectLst/>
                <a:latin typeface="Georgia" panose="02040502050405020303" pitchFamily="18" charset="0"/>
                <a:ea typeface="Calibri" panose="020F0502020204030204" pitchFamily="34" charset="0"/>
              </a:rPr>
              <a:t> Standard</a:t>
            </a:r>
            <a:r>
              <a:rPr lang="en-US" sz="1600" spc="-10"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GRN form</a:t>
            </a:r>
            <a:r>
              <a:rPr lang="en-US" sz="1600" spc="-5"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will</a:t>
            </a:r>
            <a:r>
              <a:rPr lang="en-US" sz="1600" spc="-5"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be</a:t>
            </a:r>
            <a:r>
              <a:rPr lang="en-US" sz="1600" spc="-20"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used to</a:t>
            </a:r>
            <a:r>
              <a:rPr lang="en-US" sz="1600" spc="-15"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record</a:t>
            </a:r>
            <a:r>
              <a:rPr lang="en-US" sz="1600" spc="-5"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receiving</a:t>
            </a:r>
            <a:r>
              <a:rPr lang="en-US" sz="1600" spc="-5"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of</a:t>
            </a:r>
            <a:r>
              <a:rPr lang="en-US" sz="1600" spc="-25"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fiber</a:t>
            </a:r>
            <a:r>
              <a:rPr lang="en-US" sz="1600" spc="-5"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items</a:t>
            </a:r>
          </a:p>
          <a:p>
            <a:pPr marL="139700">
              <a:spcBef>
                <a:spcPts val="225"/>
              </a:spcBef>
              <a:spcAft>
                <a:spcPts val="0"/>
              </a:spcAft>
            </a:pPr>
            <a:r>
              <a:rPr lang="en-US" sz="1600" dirty="0">
                <a:effectLst/>
                <a:latin typeface="Georgia" panose="02040502050405020303" pitchFamily="18" charset="0"/>
                <a:ea typeface="Calibri" panose="020F0502020204030204" pitchFamily="34" charset="0"/>
              </a:rPr>
              <a:t> </a:t>
            </a:r>
            <a:endParaRPr lang="en-US" sz="1600" b="1" dirty="0">
              <a:solidFill>
                <a:schemeClr val="accent1">
                  <a:lumMod val="75000"/>
                </a:schemeClr>
              </a:solidFill>
              <a:effectLst/>
              <a:latin typeface="Georgia" panose="02040502050405020303" pitchFamily="18" charset="0"/>
              <a:ea typeface="Calibri" panose="020F0502020204030204" pitchFamily="34" charset="0"/>
            </a:endParaRPr>
          </a:p>
        </p:txBody>
      </p:sp>
      <p:pic>
        <p:nvPicPr>
          <p:cNvPr id="16" name="image13.png">
            <a:extLst>
              <a:ext uri="{FF2B5EF4-FFF2-40B4-BE49-F238E27FC236}">
                <a16:creationId xmlns:a16="http://schemas.microsoft.com/office/drawing/2014/main" id="{E4FF261D-9518-F9B8-71E7-94C7B487834C}"/>
              </a:ext>
            </a:extLst>
          </p:cNvPr>
          <p:cNvPicPr>
            <a:picLocks noChangeAspect="1"/>
          </p:cNvPicPr>
          <p:nvPr/>
        </p:nvPicPr>
        <p:blipFill>
          <a:blip r:embed="rId2" cstate="print"/>
          <a:stretch>
            <a:fillRect/>
          </a:stretch>
        </p:blipFill>
        <p:spPr>
          <a:xfrm>
            <a:off x="710740" y="3226039"/>
            <a:ext cx="10770519" cy="3498064"/>
          </a:xfrm>
          <a:prstGeom prst="rect">
            <a:avLst/>
          </a:prstGeom>
        </p:spPr>
      </p:pic>
      <p:graphicFrame>
        <p:nvGraphicFramePr>
          <p:cNvPr id="10" name="Table 9">
            <a:extLst>
              <a:ext uri="{FF2B5EF4-FFF2-40B4-BE49-F238E27FC236}">
                <a16:creationId xmlns:a16="http://schemas.microsoft.com/office/drawing/2014/main" id="{20BBC418-79F0-9105-8B02-31CBDAF18DDF}"/>
              </a:ext>
            </a:extLst>
          </p:cNvPr>
          <p:cNvGraphicFramePr>
            <a:graphicFrameLocks noGrp="1"/>
          </p:cNvGraphicFramePr>
          <p:nvPr>
            <p:extLst>
              <p:ext uri="{D42A27DB-BD31-4B8C-83A1-F6EECF244321}">
                <p14:modId xmlns:p14="http://schemas.microsoft.com/office/powerpoint/2010/main" val="447285571"/>
              </p:ext>
            </p:extLst>
          </p:nvPr>
        </p:nvGraphicFramePr>
        <p:xfrm>
          <a:off x="808894" y="925050"/>
          <a:ext cx="8170985" cy="1188442"/>
        </p:xfrm>
        <a:graphic>
          <a:graphicData uri="http://schemas.openxmlformats.org/drawingml/2006/table">
            <a:tbl>
              <a:tblPr>
                <a:tableStyleId>{5C22544A-7EE6-4342-B048-85BDC9FD1C3A}</a:tableStyleId>
              </a:tblPr>
              <a:tblGrid>
                <a:gridCol w="2520473">
                  <a:extLst>
                    <a:ext uri="{9D8B030D-6E8A-4147-A177-3AD203B41FA5}">
                      <a16:colId xmlns:a16="http://schemas.microsoft.com/office/drawing/2014/main" val="2812508356"/>
                    </a:ext>
                  </a:extLst>
                </a:gridCol>
                <a:gridCol w="2445130">
                  <a:extLst>
                    <a:ext uri="{9D8B030D-6E8A-4147-A177-3AD203B41FA5}">
                      <a16:colId xmlns:a16="http://schemas.microsoft.com/office/drawing/2014/main" val="2945915269"/>
                    </a:ext>
                  </a:extLst>
                </a:gridCol>
                <a:gridCol w="3205382">
                  <a:extLst>
                    <a:ext uri="{9D8B030D-6E8A-4147-A177-3AD203B41FA5}">
                      <a16:colId xmlns:a16="http://schemas.microsoft.com/office/drawing/2014/main" val="1372555823"/>
                    </a:ext>
                  </a:extLst>
                </a:gridCol>
              </a:tblGrid>
              <a:tr h="336907">
                <a:tc>
                  <a:txBody>
                    <a:bodyPr/>
                    <a:lstStyle/>
                    <a:p>
                      <a:pPr algn="l" fontAlgn="ctr"/>
                      <a:r>
                        <a:rPr lang="en-US" sz="1800" b="1" u="none" strike="noStrike" dirty="0">
                          <a:effectLst/>
                        </a:rPr>
                        <a:t>Category Segment</a:t>
                      </a:r>
                      <a:endParaRPr lang="en-PK"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800" b="1" u="none" strike="noStrike" dirty="0">
                          <a:effectLst/>
                        </a:rPr>
                        <a:t>Description</a:t>
                      </a:r>
                      <a:endParaRPr lang="en-PK"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800" b="1" u="none" strike="noStrike" dirty="0">
                          <a:effectLst/>
                        </a:rPr>
                        <a:t>Meaning</a:t>
                      </a:r>
                      <a:endParaRPr lang="en-PK"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79386000"/>
                  </a:ext>
                </a:extLst>
              </a:tr>
              <a:tr h="266159">
                <a:tc>
                  <a:txBody>
                    <a:bodyPr/>
                    <a:lstStyle/>
                    <a:p>
                      <a:pPr algn="l" fontAlgn="ctr"/>
                      <a:r>
                        <a:rPr lang="en-US" sz="1800" u="none" strike="noStrike">
                          <a:effectLst/>
                        </a:rPr>
                        <a:t>Major</a:t>
                      </a:r>
                      <a:endParaRPr lang="en-PK"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800" u="none" strike="noStrike" dirty="0">
                          <a:effectLst/>
                        </a:rPr>
                        <a:t>Item prefix</a:t>
                      </a:r>
                      <a:endParaRPr lang="en-PK"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800" u="none" strike="noStrike" dirty="0">
                          <a:effectLst/>
                        </a:rPr>
                        <a:t>Fibers</a:t>
                      </a:r>
                      <a:endParaRPr lang="en-PK"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14157651"/>
                  </a:ext>
                </a:extLst>
              </a:tr>
              <a:tr h="266159">
                <a:tc>
                  <a:txBody>
                    <a:bodyPr/>
                    <a:lstStyle/>
                    <a:p>
                      <a:pPr algn="l" fontAlgn="ctr"/>
                      <a:r>
                        <a:rPr lang="en-US" sz="1800" u="none" strike="noStrike">
                          <a:effectLst/>
                        </a:rPr>
                        <a:t>Minor</a:t>
                      </a:r>
                      <a:endParaRPr lang="en-PK"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800" u="none" strike="noStrike">
                          <a:effectLst/>
                        </a:rPr>
                        <a:t>Fiber Type</a:t>
                      </a:r>
                      <a:endParaRPr lang="en-PK"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800" u="none" strike="noStrike">
                          <a:effectLst/>
                        </a:rPr>
                        <a:t>Cotton / Other Fibers</a:t>
                      </a:r>
                      <a:endParaRPr lang="en-PK"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9297038"/>
                  </a:ext>
                </a:extLst>
              </a:tr>
              <a:tr h="266159">
                <a:tc>
                  <a:txBody>
                    <a:bodyPr/>
                    <a:lstStyle/>
                    <a:p>
                      <a:pPr algn="l" fontAlgn="ctr"/>
                      <a:r>
                        <a:rPr lang="en-US" sz="1800" u="none" strike="noStrike" dirty="0">
                          <a:effectLst/>
                        </a:rPr>
                        <a:t>Sub</a:t>
                      </a:r>
                      <a:endParaRPr lang="en-PK"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800" u="none" strike="noStrike">
                          <a:effectLst/>
                        </a:rPr>
                        <a:t>Fiber Category</a:t>
                      </a:r>
                      <a:endParaRPr lang="en-PK"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800" u="none" strike="noStrike" dirty="0">
                          <a:effectLst/>
                        </a:rPr>
                        <a:t>Cotton / Poly / Lycra etc.</a:t>
                      </a:r>
                      <a:endParaRPr lang="en-PK"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18670229"/>
                  </a:ext>
                </a:extLst>
              </a:tr>
            </a:tbl>
          </a:graphicData>
        </a:graphic>
      </p:graphicFrame>
    </p:spTree>
    <p:extLst>
      <p:ext uri="{BB962C8B-B14F-4D97-AF65-F5344CB8AC3E}">
        <p14:creationId xmlns:p14="http://schemas.microsoft.com/office/powerpoint/2010/main" val="3368720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083-96B3-D0B0-3EFC-CF755AE19350}"/>
              </a:ext>
            </a:extLst>
          </p:cNvPr>
          <p:cNvSpPr>
            <a:spLocks noGrp="1"/>
          </p:cNvSpPr>
          <p:nvPr>
            <p:ph type="title"/>
          </p:nvPr>
        </p:nvSpPr>
        <p:spPr>
          <a:xfrm>
            <a:off x="573206" y="136268"/>
            <a:ext cx="10780594" cy="667602"/>
          </a:xfrm>
        </p:spPr>
        <p:txBody>
          <a:bodyPr>
            <a:normAutofit fontScale="90000"/>
          </a:bodyPr>
          <a:lstStyle/>
          <a:p>
            <a:pPr marL="139700" marR="366395">
              <a:lnSpc>
                <a:spcPct val="113000"/>
              </a:lnSpc>
              <a:spcBef>
                <a:spcPts val="150"/>
              </a:spcBef>
              <a:spcAft>
                <a:spcPts val="0"/>
              </a:spcAft>
            </a:pPr>
            <a:b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Inventory Team Member </a:t>
            </a:r>
            <a:br>
              <a:rPr lang="en-US" sz="1800" dirty="0">
                <a:effectLst/>
                <a:latin typeface="Cambria" panose="02040503050406030204" pitchFamily="18" charset="0"/>
                <a:ea typeface="Cambria" panose="02040503050406030204" pitchFamily="18" charset="0"/>
              </a:rPr>
            </a:br>
            <a:r>
              <a:rPr lang="en-US" sz="1800" b="1" dirty="0">
                <a:solidFill>
                  <a:schemeClr val="accent1">
                    <a:lumMod val="75000"/>
                  </a:schemeClr>
                </a:solidFill>
                <a:effectLst/>
                <a:latin typeface="Cambria" panose="02040503050406030204" pitchFamily="18" charset="0"/>
                <a:ea typeface="Cambria" panose="02040503050406030204" pitchFamily="18" charset="0"/>
              </a:rPr>
              <a:t>Form Name : Receiving Transaction</a:t>
            </a: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rPr>
              <a:t>For Cotton </a:t>
            </a:r>
            <a:r>
              <a:rPr lang="en-US" sz="1800" dirty="0">
                <a:effectLst/>
                <a:latin typeface="Georgia" panose="02040502050405020303" pitchFamily="18" charset="0"/>
                <a:ea typeface="Calibri" panose="020F0502020204030204" pitchFamily="34" charset="0"/>
              </a:rPr>
              <a:t>items</a:t>
            </a:r>
            <a:r>
              <a:rPr lang="en-US" sz="1800" dirty="0">
                <a:effectLst/>
                <a:latin typeface="Calibri" panose="020F0502020204030204" pitchFamily="34" charset="0"/>
                <a:ea typeface="Calibri" panose="020F0502020204030204" pitchFamily="34" charset="0"/>
              </a:rPr>
              <a:t> whose minor category is classified as Cotton, system will ask user to provide cotton</a:t>
            </a:r>
            <a:r>
              <a:rPr lang="en-US" sz="1800" spc="-24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details.</a:t>
            </a:r>
            <a:br>
              <a:rPr lang="en-US" sz="1800" dirty="0">
                <a:effectLst/>
                <a:latin typeface="Calibri" panose="020F0502020204030204" pitchFamily="34" charset="0"/>
                <a:ea typeface="Calibri" panose="020F0502020204030204" pitchFamily="34" charset="0"/>
              </a:rPr>
            </a:br>
            <a:endParaRPr lang="en-PK" sz="1800" dirty="0">
              <a:effectLst/>
              <a:latin typeface="Calibri" panose="020F0502020204030204" pitchFamily="34" charset="0"/>
              <a:ea typeface="Calibri" panose="020F0502020204030204" pitchFamily="34" charset="0"/>
            </a:endParaRPr>
          </a:p>
        </p:txBody>
      </p:sp>
      <p:pic>
        <p:nvPicPr>
          <p:cNvPr id="7" name="image14.png">
            <a:extLst>
              <a:ext uri="{FF2B5EF4-FFF2-40B4-BE49-F238E27FC236}">
                <a16:creationId xmlns:a16="http://schemas.microsoft.com/office/drawing/2014/main" id="{DC914CCD-E961-943D-DF3B-D4347E962F47}"/>
              </a:ext>
            </a:extLst>
          </p:cNvPr>
          <p:cNvPicPr>
            <a:picLocks noChangeAspect="1"/>
          </p:cNvPicPr>
          <p:nvPr/>
        </p:nvPicPr>
        <p:blipFill>
          <a:blip r:embed="rId2" cstate="print"/>
          <a:stretch>
            <a:fillRect/>
          </a:stretch>
        </p:blipFill>
        <p:spPr>
          <a:xfrm>
            <a:off x="705703" y="1151548"/>
            <a:ext cx="10515600" cy="4554904"/>
          </a:xfrm>
          <a:prstGeom prst="rect">
            <a:avLst/>
          </a:prstGeom>
        </p:spPr>
      </p:pic>
    </p:spTree>
    <p:extLst>
      <p:ext uri="{BB962C8B-B14F-4D97-AF65-F5344CB8AC3E}">
        <p14:creationId xmlns:p14="http://schemas.microsoft.com/office/powerpoint/2010/main" val="1728377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083-96B3-D0B0-3EFC-CF755AE19350}"/>
              </a:ext>
            </a:extLst>
          </p:cNvPr>
          <p:cNvSpPr>
            <a:spLocks noGrp="1"/>
          </p:cNvSpPr>
          <p:nvPr>
            <p:ph type="title"/>
          </p:nvPr>
        </p:nvSpPr>
        <p:spPr>
          <a:xfrm>
            <a:off x="756312" y="881150"/>
            <a:ext cx="10515600" cy="667602"/>
          </a:xfrm>
        </p:spPr>
        <p:txBody>
          <a:bodyPr>
            <a:normAutofit fontScale="90000"/>
          </a:bodyPr>
          <a:lstStyle/>
          <a:p>
            <a: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Inventory Team Member</a:t>
            </a:r>
            <a:b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1800" b="1" dirty="0">
                <a:solidFill>
                  <a:schemeClr val="accent1">
                    <a:lumMod val="75000"/>
                  </a:schemeClr>
                </a:solidFill>
                <a:effectLst/>
                <a:latin typeface="Cambria" panose="02040503050406030204" pitchFamily="18" charset="0"/>
                <a:ea typeface="Cambria" panose="02040503050406030204" pitchFamily="18" charset="0"/>
              </a:rPr>
              <a:t>Form Name : Receiving Transaction</a:t>
            </a:r>
            <a:br>
              <a:rPr lang="en-US" sz="1800" dirty="0">
                <a:latin typeface="Georgia" panose="02040502050405020303" pitchFamily="18" charset="0"/>
              </a:rPr>
            </a:br>
            <a:r>
              <a:rPr lang="en-US" sz="1800" dirty="0">
                <a:latin typeface="Georgia" panose="02040502050405020303" pitchFamily="18" charset="0"/>
              </a:rPr>
              <a:t>User will provide cotton detail in context value.</a:t>
            </a:r>
            <a:br>
              <a:rPr lang="en-US" sz="1800" dirty="0">
                <a:latin typeface="Georgia" panose="02040502050405020303" pitchFamily="18" charset="0"/>
              </a:rPr>
            </a:br>
            <a:br>
              <a:rPr lang="en-US" sz="1800" dirty="0">
                <a:latin typeface="Georgia" panose="02040502050405020303" pitchFamily="18" charset="0"/>
              </a:rPr>
            </a:br>
            <a:r>
              <a:rPr lang="en-US" sz="1800" dirty="0">
                <a:effectLst/>
                <a:latin typeface="Georgia" panose="02040502050405020303" pitchFamily="18" charset="0"/>
                <a:ea typeface="Calibri" panose="020F0502020204030204" pitchFamily="34" charset="0"/>
              </a:rPr>
              <a:t>Here GRN quantity in KGS will be auto-calculated on the basis of moisture, trash and tare weight as per</a:t>
            </a:r>
            <a:r>
              <a:rPr lang="en-US" sz="1800" spc="-23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the</a:t>
            </a:r>
            <a:r>
              <a:rPr lang="en-US" sz="1800" spc="-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predetermined formula.</a:t>
            </a:r>
            <a:br>
              <a:rPr lang="en-US" sz="1800" dirty="0">
                <a:effectLst/>
                <a:latin typeface="Georgia" panose="02040502050405020303" pitchFamily="18" charset="0"/>
                <a:ea typeface="Calibri" panose="020F0502020204030204" pitchFamily="34" charset="0"/>
              </a:rPr>
            </a:br>
            <a:r>
              <a:rPr lang="en-US" sz="1800" b="1" i="1" dirty="0">
                <a:effectLst/>
                <a:latin typeface="Georgia" panose="02040502050405020303" pitchFamily="18" charset="0"/>
                <a:ea typeface="Calibri" panose="020F0502020204030204" pitchFamily="34" charset="0"/>
              </a:rPr>
              <a:t>Bales and bale weight </a:t>
            </a:r>
            <a:r>
              <a:rPr lang="en-US" sz="1800" dirty="0">
                <a:effectLst/>
                <a:latin typeface="Georgia" panose="02040502050405020303" pitchFamily="18" charset="0"/>
                <a:ea typeface="Calibri" panose="020F0502020204030204" pitchFamily="34" charset="0"/>
              </a:rPr>
              <a:t>will be mandatory for both local and import cotton, whereas </a:t>
            </a:r>
            <a:r>
              <a:rPr lang="en-US" sz="1800" b="1" i="1" dirty="0">
                <a:effectLst/>
                <a:latin typeface="Georgia" panose="02040502050405020303" pitchFamily="18" charset="0"/>
                <a:ea typeface="Calibri" panose="020F0502020204030204" pitchFamily="34" charset="0"/>
              </a:rPr>
              <a:t>Ginner Lot #,</a:t>
            </a:r>
            <a:r>
              <a:rPr lang="en-US" sz="1800" b="1" i="1" spc="-235" dirty="0">
                <a:effectLst/>
                <a:latin typeface="Georgia" panose="02040502050405020303" pitchFamily="18" charset="0"/>
                <a:ea typeface="Calibri" panose="020F0502020204030204" pitchFamily="34" charset="0"/>
              </a:rPr>
              <a:t> </a:t>
            </a:r>
            <a:r>
              <a:rPr lang="en-US" sz="1800" b="1" i="1" dirty="0">
                <a:effectLst/>
                <a:latin typeface="Georgia" panose="02040502050405020303" pitchFamily="18" charset="0"/>
                <a:ea typeface="Calibri" panose="020F0502020204030204" pitchFamily="34" charset="0"/>
              </a:rPr>
              <a:t>Invoice</a:t>
            </a:r>
            <a:r>
              <a:rPr lang="en-US" sz="1800" b="1" i="1" spc="-5" dirty="0">
                <a:effectLst/>
                <a:latin typeface="Georgia" panose="02040502050405020303" pitchFamily="18" charset="0"/>
                <a:ea typeface="Calibri" panose="020F0502020204030204" pitchFamily="34" charset="0"/>
              </a:rPr>
              <a:t> </a:t>
            </a:r>
            <a:r>
              <a:rPr lang="en-US" sz="1800" b="1" i="1" dirty="0">
                <a:effectLst/>
                <a:latin typeface="Georgia" panose="02040502050405020303" pitchFamily="18" charset="0"/>
                <a:ea typeface="Calibri" panose="020F0502020204030204" pitchFamily="34" charset="0"/>
              </a:rPr>
              <a:t>Weight,</a:t>
            </a:r>
            <a:r>
              <a:rPr lang="en-US" sz="1800" b="1" i="1" spc="-5" dirty="0">
                <a:effectLst/>
                <a:latin typeface="Georgia" panose="02040502050405020303" pitchFamily="18" charset="0"/>
                <a:ea typeface="Calibri" panose="020F0502020204030204" pitchFamily="34" charset="0"/>
              </a:rPr>
              <a:t> </a:t>
            </a:r>
            <a:r>
              <a:rPr lang="en-US" sz="1800" b="1" i="1" dirty="0">
                <a:effectLst/>
                <a:latin typeface="Georgia" panose="02040502050405020303" pitchFamily="18" charset="0"/>
                <a:ea typeface="Calibri" panose="020F0502020204030204" pitchFamily="34" charset="0"/>
              </a:rPr>
              <a:t>Moisture</a:t>
            </a:r>
            <a:r>
              <a:rPr lang="en-US" sz="1800" b="1" i="1" spc="-15" dirty="0">
                <a:effectLst/>
                <a:latin typeface="Georgia" panose="02040502050405020303" pitchFamily="18" charset="0"/>
                <a:ea typeface="Calibri" panose="020F0502020204030204" pitchFamily="34" charset="0"/>
              </a:rPr>
              <a:t> </a:t>
            </a:r>
            <a:r>
              <a:rPr lang="en-US" sz="1800" b="1" i="1" dirty="0">
                <a:effectLst/>
                <a:latin typeface="Georgia" panose="02040502050405020303" pitchFamily="18" charset="0"/>
                <a:ea typeface="Calibri" panose="020F0502020204030204" pitchFamily="34" charset="0"/>
              </a:rPr>
              <a:t>%,</a:t>
            </a:r>
            <a:r>
              <a:rPr lang="en-US" sz="1800" b="1" i="1" spc="-5" dirty="0">
                <a:effectLst/>
                <a:latin typeface="Georgia" panose="02040502050405020303" pitchFamily="18" charset="0"/>
                <a:ea typeface="Calibri" panose="020F0502020204030204" pitchFamily="34" charset="0"/>
              </a:rPr>
              <a:t> </a:t>
            </a:r>
            <a:r>
              <a:rPr lang="en-US" sz="1800" b="1" i="1" dirty="0">
                <a:effectLst/>
                <a:latin typeface="Georgia" panose="02040502050405020303" pitchFamily="18" charset="0"/>
                <a:ea typeface="Calibri" panose="020F0502020204030204" pitchFamily="34" charset="0"/>
              </a:rPr>
              <a:t>Trash</a:t>
            </a:r>
            <a:r>
              <a:rPr lang="en-US" sz="1800" b="1" i="1" spc="-10" dirty="0">
                <a:effectLst/>
                <a:latin typeface="Georgia" panose="02040502050405020303" pitchFamily="18" charset="0"/>
                <a:ea typeface="Calibri" panose="020F0502020204030204" pitchFamily="34" charset="0"/>
              </a:rPr>
              <a:t> </a:t>
            </a:r>
            <a:r>
              <a:rPr lang="en-US" sz="1800" b="1" i="1" dirty="0">
                <a:effectLst/>
                <a:latin typeface="Georgia" panose="02040502050405020303" pitchFamily="18" charset="0"/>
                <a:ea typeface="Calibri" panose="020F0502020204030204" pitchFamily="34" charset="0"/>
              </a:rPr>
              <a:t>%</a:t>
            </a:r>
            <a:r>
              <a:rPr lang="en-US" sz="1800" b="1" i="1" spc="-15" dirty="0">
                <a:effectLst/>
                <a:latin typeface="Georgia" panose="02040502050405020303" pitchFamily="18" charset="0"/>
                <a:ea typeface="Calibri" panose="020F0502020204030204" pitchFamily="34" charset="0"/>
              </a:rPr>
              <a:t> </a:t>
            </a:r>
            <a:r>
              <a:rPr lang="en-US" sz="1800" b="1" i="1" dirty="0">
                <a:effectLst/>
                <a:latin typeface="Georgia" panose="02040502050405020303" pitchFamily="18" charset="0"/>
                <a:ea typeface="Calibri" panose="020F0502020204030204" pitchFamily="34" charset="0"/>
              </a:rPr>
              <a:t>and</a:t>
            </a:r>
            <a:r>
              <a:rPr lang="en-US" sz="1800" b="1" i="1" spc="-10" dirty="0">
                <a:effectLst/>
                <a:latin typeface="Georgia" panose="02040502050405020303" pitchFamily="18" charset="0"/>
                <a:ea typeface="Calibri" panose="020F0502020204030204" pitchFamily="34" charset="0"/>
              </a:rPr>
              <a:t> </a:t>
            </a:r>
            <a:r>
              <a:rPr lang="en-US" sz="1800" b="1" i="1" dirty="0">
                <a:effectLst/>
                <a:latin typeface="Georgia" panose="02040502050405020303" pitchFamily="18" charset="0"/>
                <a:ea typeface="Calibri" panose="020F0502020204030204" pitchFamily="34" charset="0"/>
              </a:rPr>
              <a:t>Tare Weight </a:t>
            </a:r>
            <a:r>
              <a:rPr lang="en-US" sz="1800" dirty="0">
                <a:effectLst/>
                <a:latin typeface="Georgia" panose="02040502050405020303" pitchFamily="18" charset="0"/>
                <a:ea typeface="Calibri" panose="020F0502020204030204" pitchFamily="34" charset="0"/>
              </a:rPr>
              <a:t>will</a:t>
            </a:r>
            <a:r>
              <a:rPr lang="en-US" sz="1800" spc="-20"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be</a:t>
            </a:r>
            <a:r>
              <a:rPr lang="en-US" sz="1800" spc="-10"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mandatory for</a:t>
            </a:r>
            <a:r>
              <a:rPr lang="en-US" sz="1800" spc="-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local cotton</a:t>
            </a:r>
            <a:r>
              <a:rPr lang="en-US" sz="1800" spc="-2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only.</a:t>
            </a:r>
            <a:br>
              <a:rPr lang="en-PK" sz="1800" dirty="0">
                <a:effectLst/>
                <a:latin typeface="Calibri" panose="020F0502020204030204" pitchFamily="34" charset="0"/>
                <a:ea typeface="Calibri" panose="020F0502020204030204" pitchFamily="34" charset="0"/>
              </a:rPr>
            </a:br>
            <a:br>
              <a:rPr lang="en-PK" sz="1800" dirty="0">
                <a:effectLst/>
                <a:latin typeface="Calibri" panose="020F0502020204030204" pitchFamily="34" charset="0"/>
                <a:ea typeface="Calibri" panose="020F0502020204030204" pitchFamily="34" charset="0"/>
              </a:rPr>
            </a:br>
            <a:endParaRPr lang="en-PK" sz="1800" dirty="0">
              <a:latin typeface="+mn-lt"/>
            </a:endParaRPr>
          </a:p>
        </p:txBody>
      </p:sp>
      <p:sp>
        <p:nvSpPr>
          <p:cNvPr id="4" name="Content Placeholder 3">
            <a:extLst>
              <a:ext uri="{FF2B5EF4-FFF2-40B4-BE49-F238E27FC236}">
                <a16:creationId xmlns:a16="http://schemas.microsoft.com/office/drawing/2014/main" id="{392CC089-C8F1-3A0D-63F4-0CEBA9ACFBC6}"/>
              </a:ext>
            </a:extLst>
          </p:cNvPr>
          <p:cNvSpPr>
            <a:spLocks noGrp="1"/>
          </p:cNvSpPr>
          <p:nvPr>
            <p:ph idx="1"/>
          </p:nvPr>
        </p:nvSpPr>
        <p:spPr>
          <a:xfrm>
            <a:off x="838200" y="2049319"/>
            <a:ext cx="10515600" cy="4127643"/>
          </a:xfrm>
        </p:spPr>
        <p:txBody>
          <a:bodyPr/>
          <a:lstStyle/>
          <a:p>
            <a:endParaRPr lang="en-PK" dirty="0"/>
          </a:p>
        </p:txBody>
      </p:sp>
      <p:pic>
        <p:nvPicPr>
          <p:cNvPr id="7" name="image15.png">
            <a:extLst>
              <a:ext uri="{FF2B5EF4-FFF2-40B4-BE49-F238E27FC236}">
                <a16:creationId xmlns:a16="http://schemas.microsoft.com/office/drawing/2014/main" id="{6E14A476-0A1B-BB27-F67F-A299810B70EF}"/>
              </a:ext>
            </a:extLst>
          </p:cNvPr>
          <p:cNvPicPr>
            <a:picLocks noChangeAspect="1"/>
          </p:cNvPicPr>
          <p:nvPr/>
        </p:nvPicPr>
        <p:blipFill>
          <a:blip r:embed="rId2" cstate="print"/>
          <a:stretch>
            <a:fillRect/>
          </a:stretch>
        </p:blipFill>
        <p:spPr>
          <a:xfrm>
            <a:off x="756312" y="2049319"/>
            <a:ext cx="10687334" cy="4689417"/>
          </a:xfrm>
          <a:prstGeom prst="rect">
            <a:avLst/>
          </a:prstGeom>
        </p:spPr>
      </p:pic>
    </p:spTree>
    <p:extLst>
      <p:ext uri="{BB962C8B-B14F-4D97-AF65-F5344CB8AC3E}">
        <p14:creationId xmlns:p14="http://schemas.microsoft.com/office/powerpoint/2010/main" val="3032023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083-96B3-D0B0-3EFC-CF755AE19350}"/>
              </a:ext>
            </a:extLst>
          </p:cNvPr>
          <p:cNvSpPr>
            <a:spLocks noGrp="1"/>
          </p:cNvSpPr>
          <p:nvPr>
            <p:ph type="title"/>
          </p:nvPr>
        </p:nvSpPr>
        <p:spPr>
          <a:xfrm>
            <a:off x="838200" y="231801"/>
            <a:ext cx="10515600" cy="776383"/>
          </a:xfrm>
        </p:spPr>
        <p:txBody>
          <a:bodyPr>
            <a:normAutofit fontScale="90000"/>
          </a:bodyPr>
          <a:lstStyle/>
          <a:p>
            <a:br>
              <a:rPr lang="en-US" sz="1800" b="1" dirty="0">
                <a:solidFill>
                  <a:schemeClr val="accent1">
                    <a:lumMod val="75000"/>
                  </a:schemeClr>
                </a:solidFill>
                <a:latin typeface="Cambria" panose="02040503050406030204" pitchFamily="18" charset="0"/>
                <a:ea typeface="Cambria" panose="02040503050406030204" pitchFamily="18" charset="0"/>
              </a:rPr>
            </a:br>
            <a:br>
              <a:rPr lang="en-US" sz="1800" b="1" dirty="0">
                <a:solidFill>
                  <a:schemeClr val="accent1">
                    <a:lumMod val="75000"/>
                  </a:schemeClr>
                </a:solidFill>
                <a:latin typeface="Cambria" panose="02040503050406030204" pitchFamily="18" charset="0"/>
                <a:ea typeface="Cambria" panose="02040503050406030204" pitchFamily="18" charset="0"/>
              </a:rPr>
            </a:br>
            <a:r>
              <a:rPr lang="en-US" sz="1800" b="1" dirty="0">
                <a:solidFill>
                  <a:schemeClr val="accent1">
                    <a:lumMod val="75000"/>
                  </a:schemeClr>
                </a:solidFill>
                <a:latin typeface="Cambria" panose="02040503050406030204" pitchFamily="18" charset="0"/>
                <a:ea typeface="Cambria" panose="02040503050406030204" pitchFamily="18" charset="0"/>
              </a:rPr>
              <a:t>Cotton Stock Report</a:t>
            </a:r>
            <a:br>
              <a:rPr lang="en-US" sz="1800" b="1" dirty="0">
                <a:solidFill>
                  <a:schemeClr val="accent1">
                    <a:lumMod val="75000"/>
                  </a:schemeClr>
                </a:solidFill>
                <a:latin typeface="Cambria" panose="02040503050406030204" pitchFamily="18" charset="0"/>
                <a:ea typeface="Cambria" panose="02040503050406030204" pitchFamily="18" charset="0"/>
              </a:rPr>
            </a:br>
            <a:br>
              <a:rPr lang="en-US" sz="1800" b="1" dirty="0">
                <a:solidFill>
                  <a:schemeClr val="accent1">
                    <a:lumMod val="75000"/>
                  </a:schemeClr>
                </a:solidFill>
                <a:latin typeface="Cambria" panose="02040503050406030204" pitchFamily="18" charset="0"/>
                <a:ea typeface="Cambria" panose="02040503050406030204" pitchFamily="18" charset="0"/>
              </a:rPr>
            </a:br>
            <a:r>
              <a:rPr lang="en-US" sz="1800" b="1" kern="0" dirty="0">
                <a:solidFill>
                  <a:schemeClr val="accent1">
                    <a:lumMod val="75000"/>
                  </a:schemeClr>
                </a:solidFill>
                <a:latin typeface="Cambria" panose="02040503050406030204" pitchFamily="18" charset="0"/>
                <a:ea typeface="Cambria" panose="02040503050406030204" pitchFamily="18" charset="0"/>
              </a:rPr>
              <a:t>Report Name : Inventory Cotton Stock Balance - AGI (Denim)- Report</a:t>
            </a:r>
            <a:br>
              <a:rPr lang="en-US" sz="1800" b="1" dirty="0">
                <a:solidFill>
                  <a:schemeClr val="accent1">
                    <a:lumMod val="75000"/>
                  </a:schemeClr>
                </a:solidFill>
                <a:latin typeface="Cambria" panose="02040503050406030204" pitchFamily="18" charset="0"/>
                <a:ea typeface="Cambria" panose="02040503050406030204" pitchFamily="18" charset="0"/>
              </a:rPr>
            </a:br>
            <a:endParaRPr lang="en-PK" sz="1800" b="1" dirty="0">
              <a:solidFill>
                <a:schemeClr val="accent1">
                  <a:lumMod val="75000"/>
                </a:schemeClr>
              </a:solidFill>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E34C5CB2-ECE3-3EA5-7EA5-FE9C0822F65E}"/>
              </a:ext>
            </a:extLst>
          </p:cNvPr>
          <p:cNvPicPr>
            <a:picLocks noChangeAspect="1"/>
          </p:cNvPicPr>
          <p:nvPr/>
        </p:nvPicPr>
        <p:blipFill rotWithShape="1">
          <a:blip r:embed="rId2"/>
          <a:srcRect l="1683" t="34896" r="20278" b="13150"/>
          <a:stretch/>
        </p:blipFill>
        <p:spPr bwMode="auto">
          <a:xfrm>
            <a:off x="668740" y="1187355"/>
            <a:ext cx="11300347" cy="40806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38580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083-96B3-D0B0-3EFC-CF755AE19350}"/>
              </a:ext>
            </a:extLst>
          </p:cNvPr>
          <p:cNvSpPr>
            <a:spLocks noGrp="1"/>
          </p:cNvSpPr>
          <p:nvPr>
            <p:ph type="title"/>
          </p:nvPr>
        </p:nvSpPr>
        <p:spPr>
          <a:xfrm>
            <a:off x="838200" y="-213"/>
            <a:ext cx="10515600" cy="895561"/>
          </a:xfrm>
        </p:spPr>
        <p:txBody>
          <a:bodyPr>
            <a:noAutofit/>
          </a:bodyPr>
          <a:lstStyle/>
          <a:p>
            <a:br>
              <a:rPr lang="en-US" sz="1600" dirty="0">
                <a:solidFill>
                  <a:schemeClr val="accent1">
                    <a:lumMod val="75000"/>
                  </a:schemeClr>
                </a:solidFill>
                <a:latin typeface="Cambria" panose="02040503050406030204" pitchFamily="18" charset="0"/>
                <a:ea typeface="Cambria" panose="02040503050406030204" pitchFamily="18" charset="0"/>
              </a:rPr>
            </a:br>
            <a:r>
              <a:rPr lang="en-US" sz="16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Production Plan</a:t>
            </a:r>
            <a:br>
              <a:rPr lang="en-US" sz="16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16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Form Name AGI Spinning Production Plan</a:t>
            </a:r>
            <a:endParaRPr lang="en-PK" sz="1600" dirty="0">
              <a:solidFill>
                <a:schemeClr val="accent1">
                  <a:lumMod val="75000"/>
                </a:schemeClr>
              </a:solidFill>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78235CFB-AB2C-3F45-DAC5-926B64622DE7}"/>
              </a:ext>
            </a:extLst>
          </p:cNvPr>
          <p:cNvSpPr>
            <a:spLocks noGrp="1"/>
          </p:cNvSpPr>
          <p:nvPr>
            <p:ph idx="1"/>
          </p:nvPr>
        </p:nvSpPr>
        <p:spPr/>
        <p:txBody>
          <a:bodyPr/>
          <a:lstStyle/>
          <a:p>
            <a:endParaRPr lang="en-PK"/>
          </a:p>
        </p:txBody>
      </p:sp>
      <p:sp>
        <p:nvSpPr>
          <p:cNvPr id="7" name="Rectangle 2">
            <a:extLst>
              <a:ext uri="{FF2B5EF4-FFF2-40B4-BE49-F238E27FC236}">
                <a16:creationId xmlns:a16="http://schemas.microsoft.com/office/drawing/2014/main" id="{D7AA6207-BED9-92AC-6745-8361CAEE23A7}"/>
              </a:ext>
            </a:extLst>
          </p:cNvPr>
          <p:cNvSpPr>
            <a:spLocks noChangeArrowheads="1"/>
          </p:cNvSpPr>
          <p:nvPr/>
        </p:nvSpPr>
        <p:spPr bwMode="auto">
          <a:xfrm>
            <a:off x="573207" y="0"/>
            <a:ext cx="2233534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PK"/>
          </a:p>
        </p:txBody>
      </p:sp>
      <p:graphicFrame>
        <p:nvGraphicFramePr>
          <p:cNvPr id="8" name="Object 7">
            <a:extLst>
              <a:ext uri="{FF2B5EF4-FFF2-40B4-BE49-F238E27FC236}">
                <a16:creationId xmlns:a16="http://schemas.microsoft.com/office/drawing/2014/main" id="{DFFADB55-BE96-608E-339D-401AE5D0040E}"/>
              </a:ext>
            </a:extLst>
          </p:cNvPr>
          <p:cNvGraphicFramePr>
            <a:graphicFrameLocks noChangeAspect="1"/>
          </p:cNvGraphicFramePr>
          <p:nvPr>
            <p:extLst>
              <p:ext uri="{D42A27DB-BD31-4B8C-83A1-F6EECF244321}">
                <p14:modId xmlns:p14="http://schemas.microsoft.com/office/powerpoint/2010/main" val="696790157"/>
              </p:ext>
            </p:extLst>
          </p:nvPr>
        </p:nvGraphicFramePr>
        <p:xfrm>
          <a:off x="573207" y="895350"/>
          <a:ext cx="11150221" cy="5962650"/>
        </p:xfrm>
        <a:graphic>
          <a:graphicData uri="http://schemas.openxmlformats.org/presentationml/2006/ole">
            <mc:AlternateContent xmlns:mc="http://schemas.openxmlformats.org/markup-compatibility/2006">
              <mc:Choice xmlns:v="urn:schemas-microsoft-com:vml" Requires="v">
                <p:oleObj r:id="rId2" imgW="10200000" imgH="13609524" progId="PBrush">
                  <p:embed/>
                </p:oleObj>
              </mc:Choice>
              <mc:Fallback>
                <p:oleObj r:id="rId2" imgW="10200000" imgH="13609524" progId="PBrush">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207" y="895350"/>
                        <a:ext cx="11150221" cy="5962650"/>
                      </a:xfrm>
                      <a:prstGeom prst="rect">
                        <a:avLst/>
                      </a:prstGeom>
                      <a:noFill/>
                    </p:spPr>
                  </p:pic>
                </p:oleObj>
              </mc:Fallback>
            </mc:AlternateContent>
          </a:graphicData>
        </a:graphic>
      </p:graphicFrame>
    </p:spTree>
    <p:extLst>
      <p:ext uri="{BB962C8B-B14F-4D97-AF65-F5344CB8AC3E}">
        <p14:creationId xmlns:p14="http://schemas.microsoft.com/office/powerpoint/2010/main" val="1385992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083-96B3-D0B0-3EFC-CF755AE19350}"/>
              </a:ext>
            </a:extLst>
          </p:cNvPr>
          <p:cNvSpPr>
            <a:spLocks noGrp="1"/>
          </p:cNvSpPr>
          <p:nvPr>
            <p:ph type="title"/>
          </p:nvPr>
        </p:nvSpPr>
        <p:spPr>
          <a:xfrm>
            <a:off x="491318" y="245452"/>
            <a:ext cx="10807890" cy="667602"/>
          </a:xfrm>
        </p:spPr>
        <p:txBody>
          <a:bodyPr>
            <a:normAutofit fontScale="90000"/>
          </a:bodyPr>
          <a:lstStyle/>
          <a:p>
            <a:pPr marL="139700">
              <a:spcBef>
                <a:spcPts val="355"/>
              </a:spcBef>
            </a:pPr>
            <a:r>
              <a:rPr lang="en-US" sz="2000" b="1" dirty="0">
                <a:solidFill>
                  <a:srgbClr val="4F81BC"/>
                </a:solidFill>
                <a:effectLst/>
                <a:latin typeface="Cambria" panose="02040503050406030204" pitchFamily="18" charset="0"/>
                <a:ea typeface="Cambria" panose="02040503050406030204" pitchFamily="18" charset="0"/>
                <a:cs typeface="Cambria" panose="02040503050406030204" pitchFamily="18" charset="0"/>
              </a:rPr>
              <a:t>Sample</a:t>
            </a:r>
            <a:r>
              <a:rPr lang="en-US" sz="2000" b="1" spc="-30" dirty="0">
                <a:solidFill>
                  <a:srgbClr val="4F81BC"/>
                </a:solidFill>
                <a:effectLst/>
                <a:latin typeface="Cambria" panose="02040503050406030204" pitchFamily="18" charset="0"/>
                <a:ea typeface="Cambria" panose="02040503050406030204" pitchFamily="18" charset="0"/>
                <a:cs typeface="Cambria" panose="02040503050406030204" pitchFamily="18" charset="0"/>
              </a:rPr>
              <a:t> </a:t>
            </a:r>
            <a:r>
              <a:rPr lang="en-US" sz="2000" b="1" dirty="0">
                <a:solidFill>
                  <a:srgbClr val="4F81BC"/>
                </a:solidFill>
                <a:effectLst/>
                <a:latin typeface="Cambria" panose="02040503050406030204" pitchFamily="18" charset="0"/>
                <a:ea typeface="Cambria" panose="02040503050406030204" pitchFamily="18" charset="0"/>
                <a:cs typeface="Cambria" panose="02040503050406030204" pitchFamily="18" charset="0"/>
              </a:rPr>
              <a:t>Yarn</a:t>
            </a:r>
            <a:r>
              <a:rPr lang="en-US" sz="2000" b="1" spc="-10" dirty="0">
                <a:solidFill>
                  <a:srgbClr val="4F81BC"/>
                </a:solidFill>
                <a:effectLst/>
                <a:latin typeface="Cambria" panose="02040503050406030204" pitchFamily="18" charset="0"/>
                <a:ea typeface="Cambria" panose="02040503050406030204" pitchFamily="18" charset="0"/>
                <a:cs typeface="Cambria" panose="02040503050406030204" pitchFamily="18" charset="0"/>
              </a:rPr>
              <a:t> </a:t>
            </a:r>
            <a:r>
              <a:rPr lang="en-US" sz="2000" b="1" dirty="0">
                <a:solidFill>
                  <a:srgbClr val="4F81BC"/>
                </a:solidFill>
                <a:effectLst/>
                <a:latin typeface="Cambria" panose="02040503050406030204" pitchFamily="18" charset="0"/>
                <a:ea typeface="Cambria" panose="02040503050406030204" pitchFamily="18" charset="0"/>
                <a:cs typeface="Cambria" panose="02040503050406030204" pitchFamily="18" charset="0"/>
              </a:rPr>
              <a:t>Requisition</a:t>
            </a:r>
            <a:br>
              <a:rPr lang="en-US" sz="1800" b="1" dirty="0">
                <a:solidFill>
                  <a:srgbClr val="4F81BC"/>
                </a:solidFill>
                <a:effectLst/>
                <a:latin typeface="Cambria" panose="02040503050406030204" pitchFamily="18" charset="0"/>
                <a:ea typeface="Cambria" panose="02040503050406030204" pitchFamily="18" charset="0"/>
                <a:cs typeface="Cambria" panose="02040503050406030204" pitchFamily="18" charset="0"/>
              </a:rPr>
            </a:br>
            <a:r>
              <a:rPr lang="en-US" sz="1800" dirty="0">
                <a:effectLst/>
                <a:latin typeface="Calibri" panose="020F0502020204030204" pitchFamily="34" charset="0"/>
                <a:ea typeface="Calibri" panose="020F0502020204030204" pitchFamily="34" charset="0"/>
              </a:rPr>
              <a:t>Separate</a:t>
            </a:r>
            <a:r>
              <a:rPr lang="en-US" sz="1800" spc="5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plan</a:t>
            </a:r>
            <a:r>
              <a:rPr lang="en-US" sz="1800" spc="3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is</a:t>
            </a:r>
            <a:r>
              <a:rPr lang="en-US" sz="1800" spc="5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generated</a:t>
            </a:r>
            <a:r>
              <a:rPr lang="en-US" sz="1800" spc="4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for</a:t>
            </a:r>
            <a:r>
              <a:rPr lang="en-US" sz="1800" spc="4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sample</a:t>
            </a:r>
            <a:r>
              <a:rPr lang="en-US" sz="1800" spc="5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production</a:t>
            </a:r>
            <a:r>
              <a:rPr lang="en-US" sz="1800" spc="2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generated</a:t>
            </a:r>
            <a:r>
              <a:rPr lang="en-US" sz="1800" spc="4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by</a:t>
            </a:r>
            <a:r>
              <a:rPr lang="en-US" sz="1800" spc="5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planning</a:t>
            </a:r>
            <a:r>
              <a:rPr lang="en-US" sz="1800" spc="4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department.</a:t>
            </a:r>
            <a:r>
              <a:rPr lang="en-US" sz="1800" spc="5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It</a:t>
            </a:r>
            <a:r>
              <a:rPr lang="en-US" sz="1800" spc="4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contains</a:t>
            </a:r>
            <a:r>
              <a:rPr lang="en-US" sz="1800" spc="-23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complete yarn</a:t>
            </a:r>
            <a:r>
              <a:rPr lang="en-US" sz="1800" spc="-2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information</a:t>
            </a:r>
            <a:r>
              <a:rPr lang="en-US" sz="1800" spc="-1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along</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with</a:t>
            </a:r>
            <a:r>
              <a:rPr lang="en-US" sz="1800" spc="-1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sample</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type</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(i.e.</a:t>
            </a:r>
            <a:r>
              <a:rPr lang="en-US" sz="1800" spc="-1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New, Repeat)</a:t>
            </a:r>
            <a:br>
              <a:rPr lang="en-PK" sz="1800" dirty="0">
                <a:effectLst/>
                <a:latin typeface="Calibri" panose="020F0502020204030204" pitchFamily="34" charset="0"/>
                <a:ea typeface="Calibri" panose="020F0502020204030204" pitchFamily="34" charset="0"/>
              </a:rPr>
            </a:br>
            <a:endParaRPr lang="en-PK" sz="1800" b="1"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Content Placeholder 3">
            <a:extLst>
              <a:ext uri="{FF2B5EF4-FFF2-40B4-BE49-F238E27FC236}">
                <a16:creationId xmlns:a16="http://schemas.microsoft.com/office/drawing/2014/main" id="{5C54E9E5-E565-D991-797D-D507FDF7A2C4}"/>
              </a:ext>
            </a:extLst>
          </p:cNvPr>
          <p:cNvSpPr>
            <a:spLocks noGrp="1"/>
          </p:cNvSpPr>
          <p:nvPr>
            <p:ph idx="1"/>
          </p:nvPr>
        </p:nvSpPr>
        <p:spPr/>
        <p:txBody>
          <a:bodyPr/>
          <a:lstStyle/>
          <a:p>
            <a:endParaRPr lang="en-PK"/>
          </a:p>
        </p:txBody>
      </p:sp>
      <p:pic>
        <p:nvPicPr>
          <p:cNvPr id="7" name="image17.png">
            <a:extLst>
              <a:ext uri="{FF2B5EF4-FFF2-40B4-BE49-F238E27FC236}">
                <a16:creationId xmlns:a16="http://schemas.microsoft.com/office/drawing/2014/main" id="{DF783CAF-FA7A-0F84-8E82-26FEAE68FACD}"/>
              </a:ext>
            </a:extLst>
          </p:cNvPr>
          <p:cNvPicPr>
            <a:picLocks noChangeAspect="1"/>
          </p:cNvPicPr>
          <p:nvPr/>
        </p:nvPicPr>
        <p:blipFill>
          <a:blip r:embed="rId2" cstate="print"/>
          <a:stretch>
            <a:fillRect/>
          </a:stretch>
        </p:blipFill>
        <p:spPr>
          <a:xfrm>
            <a:off x="709684" y="887100"/>
            <a:ext cx="10644116" cy="5325404"/>
          </a:xfrm>
          <a:prstGeom prst="rect">
            <a:avLst/>
          </a:prstGeom>
        </p:spPr>
      </p:pic>
    </p:spTree>
    <p:extLst>
      <p:ext uri="{BB962C8B-B14F-4D97-AF65-F5344CB8AC3E}">
        <p14:creationId xmlns:p14="http://schemas.microsoft.com/office/powerpoint/2010/main" val="4250054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083-96B3-D0B0-3EFC-CF755AE19350}"/>
              </a:ext>
            </a:extLst>
          </p:cNvPr>
          <p:cNvSpPr>
            <a:spLocks noGrp="1"/>
          </p:cNvSpPr>
          <p:nvPr>
            <p:ph type="title"/>
          </p:nvPr>
        </p:nvSpPr>
        <p:spPr>
          <a:xfrm>
            <a:off x="436728" y="904374"/>
            <a:ext cx="10917072" cy="667602"/>
          </a:xfrm>
        </p:spPr>
        <p:txBody>
          <a:bodyPr>
            <a:normAutofit fontScale="90000"/>
          </a:bodyPr>
          <a:lstStyle/>
          <a:p>
            <a:pPr marL="139700">
              <a:spcBef>
                <a:spcPts val="5"/>
              </a:spcBef>
            </a:pPr>
            <a: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Bill Of Material</a:t>
            </a:r>
            <a:b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Form Name : Routings</a:t>
            </a:r>
            <a:br>
              <a:rPr lang="en-US" sz="1800" b="1" dirty="0">
                <a:solidFill>
                  <a:srgbClr val="4F81BC"/>
                </a:solidFill>
                <a:effectLst/>
                <a:latin typeface="Cambria" panose="02040503050406030204" pitchFamily="18" charset="0"/>
                <a:ea typeface="Cambria" panose="02040503050406030204" pitchFamily="18" charset="0"/>
                <a:cs typeface="Cambria" panose="02040503050406030204" pitchFamily="18" charset="0"/>
              </a:rPr>
            </a:br>
            <a:r>
              <a:rPr lang="en-US" sz="1800" b="1" dirty="0">
                <a:solidFill>
                  <a:srgbClr val="4F81BC"/>
                </a:solidFill>
                <a:effectLst/>
                <a:latin typeface="Cambria" panose="02040503050406030204" pitchFamily="18" charset="0"/>
                <a:ea typeface="Cambria" panose="02040503050406030204" pitchFamily="18" charset="0"/>
                <a:cs typeface="Cambria" panose="02040503050406030204" pitchFamily="18" charset="0"/>
              </a:rPr>
              <a:t>Routing</a:t>
            </a:r>
            <a:r>
              <a:rPr lang="en-US" sz="1800" b="1" spc="-20" dirty="0">
                <a:solidFill>
                  <a:srgbClr val="4F81BC"/>
                </a:solidFill>
                <a:effectLst/>
                <a:latin typeface="Cambria" panose="02040503050406030204" pitchFamily="18" charset="0"/>
                <a:ea typeface="Cambria" panose="02040503050406030204" pitchFamily="18" charset="0"/>
                <a:cs typeface="Cambria" panose="02040503050406030204" pitchFamily="18" charset="0"/>
              </a:rPr>
              <a:t> </a:t>
            </a:r>
            <a:r>
              <a:rPr lang="en-US" sz="1800" b="1" dirty="0">
                <a:solidFill>
                  <a:srgbClr val="4F81BC"/>
                </a:solidFill>
                <a:effectLst/>
                <a:latin typeface="Cambria" panose="02040503050406030204" pitchFamily="18" charset="0"/>
                <a:ea typeface="Cambria" panose="02040503050406030204" pitchFamily="18" charset="0"/>
                <a:cs typeface="Cambria" panose="02040503050406030204" pitchFamily="18" charset="0"/>
              </a:rPr>
              <a:t>and</a:t>
            </a:r>
            <a:r>
              <a:rPr lang="en-US" sz="1800" b="1" spc="-10" dirty="0">
                <a:solidFill>
                  <a:srgbClr val="4F81BC"/>
                </a:solidFill>
                <a:effectLst/>
                <a:latin typeface="Cambria" panose="02040503050406030204" pitchFamily="18" charset="0"/>
                <a:ea typeface="Cambria" panose="02040503050406030204" pitchFamily="18" charset="0"/>
                <a:cs typeface="Cambria" panose="02040503050406030204" pitchFamily="18" charset="0"/>
              </a:rPr>
              <a:t> </a:t>
            </a:r>
            <a:r>
              <a:rPr lang="en-US" sz="1800" b="1" dirty="0">
                <a:solidFill>
                  <a:srgbClr val="4F81BC"/>
                </a:solidFill>
                <a:effectLst/>
                <a:latin typeface="Cambria" panose="02040503050406030204" pitchFamily="18" charset="0"/>
                <a:ea typeface="Cambria" panose="02040503050406030204" pitchFamily="18" charset="0"/>
                <a:cs typeface="Cambria" panose="02040503050406030204" pitchFamily="18" charset="0"/>
              </a:rPr>
              <a:t>BOM</a:t>
            </a:r>
            <a:br>
              <a:rPr lang="en-US" sz="1800" b="1" dirty="0">
                <a:solidFill>
                  <a:srgbClr val="4F81BC"/>
                </a:solidFill>
                <a:effectLst/>
                <a:latin typeface="Cambria" panose="02040503050406030204" pitchFamily="18" charset="0"/>
                <a:ea typeface="Cambria" panose="02040503050406030204" pitchFamily="18" charset="0"/>
                <a:cs typeface="Cambria" panose="02040503050406030204" pitchFamily="18" charset="0"/>
              </a:rPr>
            </a:br>
            <a:r>
              <a:rPr lang="en-US" sz="1600" dirty="0">
                <a:effectLst/>
                <a:latin typeface="Georgia" panose="02040502050405020303" pitchFamily="18" charset="0"/>
                <a:ea typeface="Calibri" panose="020F0502020204030204" pitchFamily="34" charset="0"/>
              </a:rPr>
              <a:t>Oracle discrete Manufacturing provides functionality to set standard routing and Bill of Material of</a:t>
            </a:r>
            <a:r>
              <a:rPr lang="en-US" sz="1600" spc="-235"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finished</a:t>
            </a:r>
            <a:r>
              <a:rPr lang="en-US" sz="1600" spc="-5"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items.</a:t>
            </a:r>
            <a:br>
              <a:rPr lang="en-US" sz="1600" dirty="0">
                <a:effectLst/>
                <a:latin typeface="Calibri" panose="020F0502020204030204" pitchFamily="34" charset="0"/>
                <a:ea typeface="Calibri" panose="020F0502020204030204" pitchFamily="34" charset="0"/>
              </a:rPr>
            </a:br>
            <a:r>
              <a:rPr lang="en-US" sz="18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Routing</a:t>
            </a:r>
            <a:br>
              <a:rPr lang="en-PK" sz="1600" b="1" dirty="0">
                <a:effectLst/>
                <a:latin typeface="Cambria" panose="02040503050406030204" pitchFamily="18" charset="0"/>
                <a:ea typeface="Cambria" panose="02040503050406030204" pitchFamily="18" charset="0"/>
                <a:cs typeface="Cambria" panose="02040503050406030204" pitchFamily="18" charset="0"/>
              </a:rPr>
            </a:br>
            <a:r>
              <a:rPr lang="en-US" sz="1600" dirty="0">
                <a:effectLst/>
                <a:latin typeface="Georgia" panose="02040502050405020303" pitchFamily="18" charset="0"/>
                <a:ea typeface="Calibri" panose="020F0502020204030204" pitchFamily="34" charset="0"/>
              </a:rPr>
              <a:t>Routing represents the processing sequence in the manufacturing operations. All labor and other</a:t>
            </a:r>
            <a:r>
              <a:rPr lang="en-US" sz="1600" spc="5"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overhead cost pertaining to an item are defined at routing. Following form is available to create routing</a:t>
            </a:r>
            <a:r>
              <a:rPr lang="en-US" sz="1600" spc="-235"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in</a:t>
            </a:r>
            <a:r>
              <a:rPr lang="en-US" sz="1600" spc="-5"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EBS.</a:t>
            </a:r>
            <a:endParaRPr lang="en-PK" sz="1800" b="1" dirty="0">
              <a:effectLst/>
              <a:latin typeface="Cambria" panose="02040503050406030204" pitchFamily="18" charset="0"/>
              <a:ea typeface="Cambria" panose="02040503050406030204" pitchFamily="18" charset="0"/>
              <a:cs typeface="Cambria" panose="02040503050406030204" pitchFamily="18" charset="0"/>
            </a:endParaRPr>
          </a:p>
        </p:txBody>
      </p:sp>
      <p:pic>
        <p:nvPicPr>
          <p:cNvPr id="7" name="image18.png">
            <a:extLst>
              <a:ext uri="{FF2B5EF4-FFF2-40B4-BE49-F238E27FC236}">
                <a16:creationId xmlns:a16="http://schemas.microsoft.com/office/drawing/2014/main" id="{6D53C91D-00C4-FCE6-A9F1-6A04094087D9}"/>
              </a:ext>
            </a:extLst>
          </p:cNvPr>
          <p:cNvPicPr>
            <a:picLocks noChangeAspect="1"/>
          </p:cNvPicPr>
          <p:nvPr/>
        </p:nvPicPr>
        <p:blipFill>
          <a:blip r:embed="rId2" cstate="print"/>
          <a:stretch>
            <a:fillRect/>
          </a:stretch>
        </p:blipFill>
        <p:spPr>
          <a:xfrm>
            <a:off x="678648" y="2032938"/>
            <a:ext cx="10834703" cy="4616118"/>
          </a:xfrm>
          <a:prstGeom prst="rect">
            <a:avLst/>
          </a:prstGeom>
        </p:spPr>
      </p:pic>
    </p:spTree>
    <p:extLst>
      <p:ext uri="{BB962C8B-B14F-4D97-AF65-F5344CB8AC3E}">
        <p14:creationId xmlns:p14="http://schemas.microsoft.com/office/powerpoint/2010/main" val="2145555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083-96B3-D0B0-3EFC-CF755AE19350}"/>
              </a:ext>
            </a:extLst>
          </p:cNvPr>
          <p:cNvSpPr>
            <a:spLocks noGrp="1"/>
          </p:cNvSpPr>
          <p:nvPr>
            <p:ph type="title"/>
          </p:nvPr>
        </p:nvSpPr>
        <p:spPr>
          <a:xfrm>
            <a:off x="838200" y="354629"/>
            <a:ext cx="10515600" cy="667602"/>
          </a:xfrm>
        </p:spPr>
        <p:txBody>
          <a:bodyPr>
            <a:noAutofit/>
          </a:bodyPr>
          <a:lstStyle/>
          <a:p>
            <a:pPr marL="139700">
              <a:spcBef>
                <a:spcPts val="355"/>
              </a:spcBef>
            </a:pPr>
            <a:b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b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16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Bill Of Material</a:t>
            </a:r>
            <a:br>
              <a:rPr lang="en-US" sz="16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16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Form Name : </a:t>
            </a:r>
            <a:r>
              <a:rPr lang="en-US" sz="16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Bill</a:t>
            </a:r>
            <a:r>
              <a:rPr lang="en-US" sz="1600" b="1" spc="-2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 </a:t>
            </a:r>
            <a:r>
              <a:rPr lang="en-US" sz="16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of Material</a:t>
            </a:r>
            <a:br>
              <a:rPr lang="en-US" sz="16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br>
              <a:rPr lang="en-PK" sz="1600" b="1" dirty="0">
                <a:effectLst/>
                <a:latin typeface="Cambria" panose="02040503050406030204" pitchFamily="18" charset="0"/>
                <a:ea typeface="Cambria" panose="02040503050406030204" pitchFamily="18" charset="0"/>
                <a:cs typeface="Cambria" panose="02040503050406030204" pitchFamily="18" charset="0"/>
              </a:rPr>
            </a:br>
            <a:r>
              <a:rPr lang="en-US" sz="1600" dirty="0">
                <a:effectLst/>
                <a:latin typeface="Georgia" panose="02040502050405020303" pitchFamily="18" charset="0"/>
                <a:ea typeface="Calibri" panose="020F0502020204030204" pitchFamily="34" charset="0"/>
              </a:rPr>
              <a:t>Bill</a:t>
            </a:r>
            <a:r>
              <a:rPr lang="en-US" sz="1600" spc="-5"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of</a:t>
            </a:r>
            <a:r>
              <a:rPr lang="en-US" sz="1600" spc="-15"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Material</a:t>
            </a:r>
            <a:r>
              <a:rPr lang="en-US" sz="1600" spc="-10"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(BOM)</a:t>
            </a:r>
            <a:r>
              <a:rPr lang="en-US" sz="1600" spc="-20"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is</a:t>
            </a:r>
            <a:r>
              <a:rPr lang="en-US" sz="1600" spc="-5"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a</a:t>
            </a:r>
            <a:r>
              <a:rPr lang="en-US" sz="1600" spc="-5"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list of</a:t>
            </a:r>
            <a:r>
              <a:rPr lang="en-US" sz="1600" spc="-20"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components</a:t>
            </a:r>
            <a:r>
              <a:rPr lang="en-US" sz="1600" spc="-15"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required</a:t>
            </a:r>
            <a:r>
              <a:rPr lang="en-US" sz="1600" spc="-20"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to</a:t>
            </a:r>
            <a:r>
              <a:rPr lang="en-US" sz="1600" spc="-5"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manufacture its</a:t>
            </a:r>
            <a:r>
              <a:rPr lang="en-US" sz="1600" spc="-15"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parent</a:t>
            </a:r>
            <a:r>
              <a:rPr lang="en-US" sz="1600" spc="-15"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(assembly)</a:t>
            </a:r>
            <a:r>
              <a:rPr lang="en-US" sz="1600" spc="-5"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item.</a:t>
            </a:r>
            <a:br>
              <a:rPr lang="en-PK" sz="1600" dirty="0">
                <a:effectLst/>
                <a:latin typeface="Georgia" panose="02040502050405020303" pitchFamily="18" charset="0"/>
                <a:ea typeface="Calibri" panose="020F0502020204030204" pitchFamily="34" charset="0"/>
              </a:rPr>
            </a:br>
            <a:r>
              <a:rPr lang="en-US" sz="1600" dirty="0">
                <a:effectLst/>
                <a:latin typeface="Georgia" panose="02040502050405020303" pitchFamily="18" charset="0"/>
                <a:ea typeface="Calibri" panose="020F0502020204030204" pitchFamily="34" charset="0"/>
              </a:rPr>
              <a:t>To manufacture a yarn, fibers are its major component. On the basis yarn count and other attributes the</a:t>
            </a:r>
            <a:r>
              <a:rPr lang="en-US" sz="1600" spc="-235"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recipe is</a:t>
            </a:r>
            <a:r>
              <a:rPr lang="en-US" sz="1600" spc="-15"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defined in</a:t>
            </a:r>
            <a:r>
              <a:rPr lang="en-US" sz="1600" spc="-5"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following</a:t>
            </a:r>
            <a:r>
              <a:rPr lang="en-US" sz="1600" spc="-5"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form.</a:t>
            </a:r>
            <a:endParaRPr lang="en-PK" sz="1800" dirty="0">
              <a:effectLst/>
              <a:latin typeface="Georgia" panose="02040502050405020303" pitchFamily="18" charset="0"/>
              <a:ea typeface="Calibri" panose="020F0502020204030204" pitchFamily="34" charset="0"/>
            </a:endParaRPr>
          </a:p>
        </p:txBody>
      </p:sp>
      <p:sp>
        <p:nvSpPr>
          <p:cNvPr id="4" name="Content Placeholder 3">
            <a:extLst>
              <a:ext uri="{FF2B5EF4-FFF2-40B4-BE49-F238E27FC236}">
                <a16:creationId xmlns:a16="http://schemas.microsoft.com/office/drawing/2014/main" id="{1764D4A3-B555-0CBD-D706-DF80DEB5A216}"/>
              </a:ext>
            </a:extLst>
          </p:cNvPr>
          <p:cNvSpPr>
            <a:spLocks noGrp="1"/>
          </p:cNvSpPr>
          <p:nvPr>
            <p:ph idx="1"/>
          </p:nvPr>
        </p:nvSpPr>
        <p:spPr/>
        <p:txBody>
          <a:bodyPr/>
          <a:lstStyle/>
          <a:p>
            <a:endParaRPr lang="en-PK"/>
          </a:p>
        </p:txBody>
      </p:sp>
      <p:pic>
        <p:nvPicPr>
          <p:cNvPr id="7" name="image19.png">
            <a:extLst>
              <a:ext uri="{FF2B5EF4-FFF2-40B4-BE49-F238E27FC236}">
                <a16:creationId xmlns:a16="http://schemas.microsoft.com/office/drawing/2014/main" id="{DE66D4DF-CFEB-0F2F-E89B-FCCF46D998F8}"/>
              </a:ext>
            </a:extLst>
          </p:cNvPr>
          <p:cNvPicPr>
            <a:picLocks noChangeAspect="1"/>
          </p:cNvPicPr>
          <p:nvPr/>
        </p:nvPicPr>
        <p:blipFill>
          <a:blip r:embed="rId2" cstate="print"/>
          <a:stretch>
            <a:fillRect/>
          </a:stretch>
        </p:blipFill>
        <p:spPr>
          <a:xfrm>
            <a:off x="838200" y="1715788"/>
            <a:ext cx="10789693" cy="4787583"/>
          </a:xfrm>
          <a:prstGeom prst="rect">
            <a:avLst/>
          </a:prstGeom>
        </p:spPr>
      </p:pic>
    </p:spTree>
    <p:extLst>
      <p:ext uri="{BB962C8B-B14F-4D97-AF65-F5344CB8AC3E}">
        <p14:creationId xmlns:p14="http://schemas.microsoft.com/office/powerpoint/2010/main" val="3258424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083-96B3-D0B0-3EFC-CF755AE19350}"/>
              </a:ext>
            </a:extLst>
          </p:cNvPr>
          <p:cNvSpPr>
            <a:spLocks noGrp="1"/>
          </p:cNvSpPr>
          <p:nvPr>
            <p:ph type="title"/>
          </p:nvPr>
        </p:nvSpPr>
        <p:spPr>
          <a:xfrm>
            <a:off x="409433" y="313692"/>
            <a:ext cx="10944367" cy="667602"/>
          </a:xfrm>
        </p:spPr>
        <p:txBody>
          <a:bodyPr>
            <a:normAutofit fontScale="90000"/>
          </a:bodyPr>
          <a:lstStyle/>
          <a:p>
            <a:pPr marL="139700"/>
            <a:b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Uster Testing Results</a:t>
            </a:r>
            <a:b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Form Name : ASD Uster Testing Results</a:t>
            </a:r>
            <a:b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br>
              <a:rPr lang="en-US" sz="1800" b="1" dirty="0">
                <a:solidFill>
                  <a:srgbClr val="4F81BC"/>
                </a:solidFill>
                <a:effectLst/>
                <a:latin typeface="Cambria" panose="02040503050406030204" pitchFamily="18" charset="0"/>
                <a:ea typeface="Cambria" panose="02040503050406030204" pitchFamily="18" charset="0"/>
                <a:cs typeface="Cambria" panose="02040503050406030204" pitchFamily="18" charset="0"/>
              </a:rPr>
            </a:br>
            <a:r>
              <a:rPr lang="en-US" sz="18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Maintaining</a:t>
            </a:r>
            <a:r>
              <a:rPr lang="en-US" sz="1800" b="1" spc="-3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 </a:t>
            </a:r>
            <a:r>
              <a:rPr lang="en-US" sz="18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Test</a:t>
            </a:r>
            <a:r>
              <a:rPr lang="en-US" sz="1800" b="1" spc="-25"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 </a:t>
            </a:r>
            <a:r>
              <a:rPr lang="en-US" sz="18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Results</a:t>
            </a:r>
            <a:r>
              <a:rPr lang="en-US" sz="1800" b="1" spc="-2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 </a:t>
            </a:r>
            <a:r>
              <a:rPr lang="en-US" sz="18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for</a:t>
            </a:r>
            <a:r>
              <a:rPr lang="en-US" sz="1800" b="1" spc="-15"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 </a:t>
            </a:r>
            <a:r>
              <a:rPr lang="en-US" sz="18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Bales</a:t>
            </a:r>
            <a:br>
              <a:rPr lang="en-PK" sz="1800" b="1" dirty="0">
                <a:effectLst/>
                <a:latin typeface="Cambria" panose="02040503050406030204" pitchFamily="18" charset="0"/>
                <a:ea typeface="Cambria" panose="02040503050406030204" pitchFamily="18" charset="0"/>
                <a:cs typeface="Cambria" panose="02040503050406030204" pitchFamily="18" charset="0"/>
              </a:rPr>
            </a:br>
            <a:r>
              <a:rPr lang="en-US" sz="1800" dirty="0">
                <a:effectLst/>
                <a:latin typeface="Georgia" panose="02040502050405020303" pitchFamily="18" charset="0"/>
                <a:ea typeface="Calibri" panose="020F0502020204030204" pitchFamily="34" charset="0"/>
              </a:rPr>
              <a:t>Cotton</a:t>
            </a:r>
            <a:r>
              <a:rPr lang="en-US" sz="1800" spc="14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and</a:t>
            </a:r>
            <a:r>
              <a:rPr lang="en-US" sz="1800" spc="13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other</a:t>
            </a:r>
            <a:r>
              <a:rPr lang="en-US" sz="1800" spc="150"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fibers</a:t>
            </a:r>
            <a:r>
              <a:rPr lang="en-US" sz="1800" spc="15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are</a:t>
            </a:r>
            <a:r>
              <a:rPr lang="en-US" sz="1800" spc="150"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tested</a:t>
            </a:r>
            <a:r>
              <a:rPr lang="en-US" sz="1800" spc="140"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before</a:t>
            </a:r>
            <a:r>
              <a:rPr lang="en-US" sz="1800" spc="140"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issuance</a:t>
            </a:r>
            <a:r>
              <a:rPr lang="en-US" sz="1800" spc="130"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at</a:t>
            </a:r>
            <a:r>
              <a:rPr lang="en-US" sz="1800" spc="150"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production</a:t>
            </a:r>
            <a:r>
              <a:rPr lang="en-US" sz="1800" spc="13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fibers.</a:t>
            </a:r>
            <a:r>
              <a:rPr lang="en-US" sz="1800" spc="150"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For</a:t>
            </a:r>
            <a:r>
              <a:rPr lang="en-US" sz="1800" spc="140"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Cotton</a:t>
            </a:r>
            <a:r>
              <a:rPr lang="en-US" sz="1800" spc="130"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testing</a:t>
            </a:r>
            <a:r>
              <a:rPr lang="en-US" sz="1800" spc="13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following</a:t>
            </a:r>
            <a:r>
              <a:rPr lang="en-US" sz="1800" spc="-23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from</a:t>
            </a:r>
            <a:r>
              <a:rPr lang="en-US" sz="1800" spc="-1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has been developed to</a:t>
            </a:r>
            <a:r>
              <a:rPr lang="en-US" sz="1800" spc="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record</a:t>
            </a:r>
            <a:r>
              <a:rPr lang="en-US" sz="1800" spc="-1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testing</a:t>
            </a:r>
            <a:r>
              <a:rPr lang="en-US" sz="1800" spc="-10"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results</a:t>
            </a:r>
            <a:r>
              <a:rPr lang="en-US" sz="1800" spc="-10"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in system.</a:t>
            </a:r>
            <a:endParaRPr lang="en-PK" sz="2000" dirty="0">
              <a:effectLst/>
              <a:latin typeface="Georgia" panose="02040502050405020303" pitchFamily="18" charset="0"/>
              <a:ea typeface="Calibri" panose="020F0502020204030204" pitchFamily="34" charset="0"/>
            </a:endParaRPr>
          </a:p>
        </p:txBody>
      </p:sp>
      <p:sp>
        <p:nvSpPr>
          <p:cNvPr id="7" name="Rectangle 2">
            <a:extLst>
              <a:ext uri="{FF2B5EF4-FFF2-40B4-BE49-F238E27FC236}">
                <a16:creationId xmlns:a16="http://schemas.microsoft.com/office/drawing/2014/main" id="{3466922F-C8BB-8544-5B5F-C9078666D59C}"/>
              </a:ext>
            </a:extLst>
          </p:cNvPr>
          <p:cNvSpPr>
            <a:spLocks noChangeArrowheads="1"/>
          </p:cNvSpPr>
          <p:nvPr/>
        </p:nvSpPr>
        <p:spPr bwMode="auto">
          <a:xfrm>
            <a:off x="2415654" y="21836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aphicFrame>
        <p:nvGraphicFramePr>
          <p:cNvPr id="8" name="Object 7">
            <a:extLst>
              <a:ext uri="{FF2B5EF4-FFF2-40B4-BE49-F238E27FC236}">
                <a16:creationId xmlns:a16="http://schemas.microsoft.com/office/drawing/2014/main" id="{52F8FA29-AD53-29D0-4A1D-AC893DCFC0A1}"/>
              </a:ext>
            </a:extLst>
          </p:cNvPr>
          <p:cNvGraphicFramePr>
            <a:graphicFrameLocks noChangeAspect="1"/>
          </p:cNvGraphicFramePr>
          <p:nvPr>
            <p:extLst>
              <p:ext uri="{D42A27DB-BD31-4B8C-83A1-F6EECF244321}">
                <p14:modId xmlns:p14="http://schemas.microsoft.com/office/powerpoint/2010/main" val="1309552465"/>
              </p:ext>
            </p:extLst>
          </p:nvPr>
        </p:nvGraphicFramePr>
        <p:xfrm>
          <a:off x="463344" y="1748458"/>
          <a:ext cx="11265311" cy="4534232"/>
        </p:xfrm>
        <a:graphic>
          <a:graphicData uri="http://schemas.openxmlformats.org/presentationml/2006/ole">
            <mc:AlternateContent xmlns:mc="http://schemas.openxmlformats.org/markup-compatibility/2006">
              <mc:Choice xmlns:v="urn:schemas-microsoft-com:vml" Requires="v">
                <p:oleObj r:id="rId2" imgW="10802858" imgH="4809524" progId="PBrush">
                  <p:embed/>
                </p:oleObj>
              </mc:Choice>
              <mc:Fallback>
                <p:oleObj r:id="rId2" imgW="10802858" imgH="4809524" progId="PBrush">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344" y="1748458"/>
                        <a:ext cx="11265311" cy="4534232"/>
                      </a:xfrm>
                      <a:prstGeom prst="rect">
                        <a:avLst/>
                      </a:prstGeom>
                      <a:noFill/>
                    </p:spPr>
                  </p:pic>
                </p:oleObj>
              </mc:Fallback>
            </mc:AlternateContent>
          </a:graphicData>
        </a:graphic>
      </p:graphicFrame>
    </p:spTree>
    <p:extLst>
      <p:ext uri="{BB962C8B-B14F-4D97-AF65-F5344CB8AC3E}">
        <p14:creationId xmlns:p14="http://schemas.microsoft.com/office/powerpoint/2010/main" val="1552556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94EF6-9901-9FA3-FBE7-623166BDF396}"/>
              </a:ext>
            </a:extLst>
          </p:cNvPr>
          <p:cNvSpPr>
            <a:spLocks noGrp="1"/>
          </p:cNvSpPr>
          <p:nvPr>
            <p:ph type="ctrTitle"/>
          </p:nvPr>
        </p:nvSpPr>
        <p:spPr>
          <a:xfrm>
            <a:off x="1621261" y="10856"/>
            <a:ext cx="10113538" cy="733779"/>
          </a:xfrm>
        </p:spPr>
        <p:txBody>
          <a:bodyPr>
            <a:normAutofit fontScale="90000"/>
          </a:bodyPr>
          <a:lstStyle/>
          <a:p>
            <a:pPr algn="just"/>
            <a:br>
              <a:rPr lang="en-US" sz="4400" dirty="0">
                <a:latin typeface="+mn-lt"/>
              </a:rPr>
            </a:br>
            <a:br>
              <a:rPr lang="en-US" sz="4400" dirty="0">
                <a:latin typeface="+mn-lt"/>
              </a:rPr>
            </a:br>
            <a:r>
              <a:rPr lang="en-US" sz="4400" dirty="0">
                <a:solidFill>
                  <a:schemeClr val="accent1">
                    <a:lumMod val="75000"/>
                  </a:schemeClr>
                </a:solidFill>
                <a:latin typeface="+mn-lt"/>
              </a:rPr>
              <a:t>Overview</a:t>
            </a:r>
          </a:p>
        </p:txBody>
      </p:sp>
      <p:pic>
        <p:nvPicPr>
          <p:cNvPr id="5" name="Picture 4">
            <a:extLst>
              <a:ext uri="{FF2B5EF4-FFF2-40B4-BE49-F238E27FC236}">
                <a16:creationId xmlns:a16="http://schemas.microsoft.com/office/drawing/2014/main" id="{4483A3C1-47C3-5971-2CF5-0349FBAACE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8326" y="131299"/>
            <a:ext cx="914658" cy="565425"/>
          </a:xfrm>
          <a:prstGeom prst="rect">
            <a:avLst/>
          </a:prstGeom>
          <a:noFill/>
          <a:ln>
            <a:noFill/>
          </a:ln>
        </p:spPr>
      </p:pic>
      <p:sp>
        <p:nvSpPr>
          <p:cNvPr id="3" name="TextBox 2">
            <a:extLst>
              <a:ext uri="{FF2B5EF4-FFF2-40B4-BE49-F238E27FC236}">
                <a16:creationId xmlns:a16="http://schemas.microsoft.com/office/drawing/2014/main" id="{8CFC1BA3-7D41-1362-B952-521FB79AD144}"/>
              </a:ext>
            </a:extLst>
          </p:cNvPr>
          <p:cNvSpPr txBox="1"/>
          <p:nvPr/>
        </p:nvSpPr>
        <p:spPr>
          <a:xfrm>
            <a:off x="410309" y="926127"/>
            <a:ext cx="11324490" cy="5760551"/>
          </a:xfrm>
          <a:prstGeom prst="rect">
            <a:avLst/>
          </a:prstGeom>
          <a:noFill/>
        </p:spPr>
        <p:txBody>
          <a:bodyPr wrap="square" rtlCol="0">
            <a:spAutoFit/>
          </a:bodyPr>
          <a:lstStyle/>
          <a:p>
            <a:pPr algn="just"/>
            <a:r>
              <a:rPr lang="en-US" sz="2500" dirty="0">
                <a:latin typeface="Georgia" panose="02040502050405020303" pitchFamily="18" charset="0"/>
                <a:cs typeface="Times New Roman" panose="02020603050405020304" pitchFamily="18" charset="0"/>
              </a:rPr>
              <a:t>Following are major processes of AGI Spinning Mill:</a:t>
            </a:r>
          </a:p>
          <a:p>
            <a:pPr algn="just"/>
            <a:endParaRPr lang="en-US" sz="2500" dirty="0">
              <a:latin typeface="Georgia" panose="02040502050405020303" pitchFamily="18" charset="0"/>
              <a:cs typeface="Times New Roman" panose="02020603050405020304" pitchFamily="18" charset="0"/>
            </a:endParaRPr>
          </a:p>
          <a:p>
            <a:pPr marL="342900" lvl="0" indent="-342900" algn="just">
              <a:spcBef>
                <a:spcPts val="205"/>
              </a:spcBef>
              <a:buSzPts val="1100"/>
              <a:buFont typeface="Symbol" panose="05050102010706020507" pitchFamily="18" charset="2"/>
              <a:buChar char=""/>
              <a:tabLst>
                <a:tab pos="596900" algn="l"/>
                <a:tab pos="597535" algn="l"/>
              </a:tabLst>
            </a:pPr>
            <a:r>
              <a:rPr lang="en-US" sz="2500" dirty="0">
                <a:effectLst/>
                <a:latin typeface="Georgia" panose="02040502050405020303" pitchFamily="18" charset="0"/>
                <a:ea typeface="Symbol" panose="05050102010706020507" pitchFamily="18" charset="2"/>
                <a:cs typeface="Symbol" panose="05050102010706020507" pitchFamily="18" charset="2"/>
              </a:rPr>
              <a:t>Purchase</a:t>
            </a:r>
            <a:r>
              <a:rPr lang="en-US" sz="2500" spc="-15" dirty="0">
                <a:effectLst/>
                <a:latin typeface="Georgia" panose="02040502050405020303" pitchFamily="18" charset="0"/>
                <a:ea typeface="Symbol" panose="05050102010706020507" pitchFamily="18" charset="2"/>
                <a:cs typeface="Symbol" panose="05050102010706020507" pitchFamily="18" charset="2"/>
              </a:rPr>
              <a:t> </a:t>
            </a:r>
            <a:r>
              <a:rPr lang="en-US" sz="2500" dirty="0">
                <a:effectLst/>
                <a:latin typeface="Georgia" panose="02040502050405020303" pitchFamily="18" charset="0"/>
                <a:ea typeface="Symbol" panose="05050102010706020507" pitchFamily="18" charset="2"/>
                <a:cs typeface="Symbol" panose="05050102010706020507" pitchFamily="18" charset="2"/>
              </a:rPr>
              <a:t>Order is shared by</a:t>
            </a:r>
            <a:r>
              <a:rPr lang="en-US" sz="2500" spc="-25" dirty="0">
                <a:effectLst/>
                <a:latin typeface="Georgia" panose="02040502050405020303" pitchFamily="18" charset="0"/>
                <a:ea typeface="Symbol" panose="05050102010706020507" pitchFamily="18" charset="2"/>
                <a:cs typeface="Calibri" panose="020F0502020204030204" pitchFamily="34" charset="0"/>
              </a:rPr>
              <a:t> AGI </a:t>
            </a:r>
            <a:r>
              <a:rPr lang="en-US" sz="2500" dirty="0">
                <a:effectLst/>
                <a:latin typeface="Georgia" panose="02040502050405020303" pitchFamily="18" charset="0"/>
                <a:ea typeface="Symbol" panose="05050102010706020507" pitchFamily="18" charset="2"/>
                <a:cs typeface="Symbol" panose="05050102010706020507" pitchFamily="18" charset="2"/>
              </a:rPr>
              <a:t>Denim</a:t>
            </a:r>
            <a:r>
              <a:rPr lang="en-US" sz="2500" spc="-10" dirty="0">
                <a:effectLst/>
                <a:latin typeface="Georgia" panose="02040502050405020303" pitchFamily="18" charset="0"/>
                <a:ea typeface="Symbol" panose="05050102010706020507" pitchFamily="18" charset="2"/>
                <a:cs typeface="Symbol" panose="05050102010706020507" pitchFamily="18" charset="2"/>
              </a:rPr>
              <a:t> </a:t>
            </a:r>
            <a:r>
              <a:rPr lang="en-US" sz="2500" dirty="0">
                <a:effectLst/>
                <a:latin typeface="Georgia" panose="02040502050405020303" pitchFamily="18" charset="0"/>
                <a:ea typeface="Symbol" panose="05050102010706020507" pitchFamily="18" charset="2"/>
                <a:cs typeface="Symbol" panose="05050102010706020507" pitchFamily="18" charset="2"/>
              </a:rPr>
              <a:t>Mill.</a:t>
            </a:r>
          </a:p>
          <a:p>
            <a:pPr marL="342900" lvl="0" indent="-342900" algn="just">
              <a:spcBef>
                <a:spcPts val="205"/>
              </a:spcBef>
              <a:buSzPts val="1100"/>
              <a:buFont typeface="Symbol" panose="05050102010706020507" pitchFamily="18" charset="2"/>
              <a:buChar char=""/>
              <a:tabLst>
                <a:tab pos="596900" algn="l"/>
                <a:tab pos="597535" algn="l"/>
              </a:tabLst>
            </a:pPr>
            <a:endParaRPr lang="en-PK" sz="2500" dirty="0">
              <a:effectLst/>
              <a:latin typeface="Georgia" panose="02040502050405020303" pitchFamily="18" charset="0"/>
              <a:ea typeface="Symbol" panose="05050102010706020507" pitchFamily="18" charset="2"/>
              <a:cs typeface="Symbol" panose="05050102010706020507" pitchFamily="18" charset="2"/>
            </a:endParaRPr>
          </a:p>
          <a:p>
            <a:pPr marL="342900" lvl="0" indent="-342900" algn="just">
              <a:spcBef>
                <a:spcPts val="205"/>
              </a:spcBef>
              <a:buSzPts val="1100"/>
              <a:buFont typeface="Symbol" panose="05050102010706020507" pitchFamily="18" charset="2"/>
              <a:buChar char=""/>
              <a:tabLst>
                <a:tab pos="596900" algn="l"/>
                <a:tab pos="597535" algn="l"/>
              </a:tabLst>
            </a:pPr>
            <a:r>
              <a:rPr lang="en-US" sz="2500" dirty="0">
                <a:effectLst/>
                <a:latin typeface="Georgia" panose="02040502050405020303" pitchFamily="18" charset="0"/>
                <a:ea typeface="Symbol" panose="05050102010706020507" pitchFamily="18" charset="2"/>
                <a:cs typeface="Symbol" panose="05050102010706020507" pitchFamily="18" charset="2"/>
              </a:rPr>
              <a:t>Sales Order is created automatically by entering the</a:t>
            </a:r>
            <a:r>
              <a:rPr lang="en-US" sz="2500" spc="-10" dirty="0">
                <a:effectLst/>
                <a:latin typeface="Georgia" panose="02040502050405020303" pitchFamily="18" charset="0"/>
                <a:ea typeface="Symbol" panose="05050102010706020507" pitchFamily="18" charset="2"/>
                <a:cs typeface="Symbol" panose="05050102010706020507" pitchFamily="18" charset="2"/>
              </a:rPr>
              <a:t> </a:t>
            </a:r>
            <a:r>
              <a:rPr lang="en-US" sz="2500" spc="-30" dirty="0">
                <a:effectLst/>
                <a:latin typeface="Georgia" panose="02040502050405020303" pitchFamily="18" charset="0"/>
                <a:ea typeface="Symbol" panose="05050102010706020507" pitchFamily="18" charset="2"/>
                <a:cs typeface="Calibri" panose="020F0502020204030204" pitchFamily="34" charset="0"/>
              </a:rPr>
              <a:t>Denim Mill’s PO Number.</a:t>
            </a:r>
          </a:p>
          <a:p>
            <a:pPr marL="342900" lvl="0" indent="-342900" algn="just">
              <a:spcBef>
                <a:spcPts val="205"/>
              </a:spcBef>
              <a:buSzPts val="1100"/>
              <a:buFont typeface="Symbol" panose="05050102010706020507" pitchFamily="18" charset="2"/>
              <a:buChar char=""/>
              <a:tabLst>
                <a:tab pos="596900" algn="l"/>
                <a:tab pos="597535" algn="l"/>
              </a:tabLst>
            </a:pPr>
            <a:endParaRPr lang="en-PK" sz="2500" dirty="0">
              <a:effectLst/>
              <a:latin typeface="Georgia" panose="02040502050405020303" pitchFamily="18" charset="0"/>
              <a:ea typeface="Symbol" panose="05050102010706020507" pitchFamily="18" charset="2"/>
              <a:cs typeface="Symbol" panose="05050102010706020507" pitchFamily="18" charset="2"/>
            </a:endParaRPr>
          </a:p>
          <a:p>
            <a:pPr marL="342900" lvl="0" indent="-342900" algn="just">
              <a:spcBef>
                <a:spcPts val="195"/>
              </a:spcBef>
              <a:buSzPts val="1100"/>
              <a:buFont typeface="Symbol" panose="05050102010706020507" pitchFamily="18" charset="2"/>
              <a:buChar char=""/>
              <a:tabLst>
                <a:tab pos="596900" algn="l"/>
                <a:tab pos="597535" algn="l"/>
              </a:tabLst>
            </a:pPr>
            <a:r>
              <a:rPr lang="en-US" sz="2500" dirty="0">
                <a:effectLst/>
                <a:latin typeface="Georgia" panose="02040502050405020303" pitchFamily="18" charset="0"/>
                <a:ea typeface="Symbol" panose="05050102010706020507" pitchFamily="18" charset="2"/>
                <a:cs typeface="Symbol" panose="05050102010706020507" pitchFamily="18" charset="2"/>
              </a:rPr>
              <a:t>Spinning Mill maintains cotton inventory </a:t>
            </a:r>
            <a:r>
              <a:rPr lang="en-US" sz="2500" dirty="0">
                <a:latin typeface="Georgia" panose="02040502050405020303" pitchFamily="18" charset="0"/>
                <a:ea typeface="Symbol" panose="05050102010706020507" pitchFamily="18" charset="2"/>
                <a:cs typeface="Symbol" panose="05050102010706020507" pitchFamily="18" charset="2"/>
              </a:rPr>
              <a:t>season wise.</a:t>
            </a:r>
          </a:p>
          <a:p>
            <a:pPr marL="342900" lvl="0" indent="-342900" algn="just">
              <a:spcBef>
                <a:spcPts val="195"/>
              </a:spcBef>
              <a:buSzPts val="1100"/>
              <a:buFont typeface="Symbol" panose="05050102010706020507" pitchFamily="18" charset="2"/>
              <a:buChar char=""/>
              <a:tabLst>
                <a:tab pos="596900" algn="l"/>
                <a:tab pos="597535" algn="l"/>
              </a:tabLst>
            </a:pPr>
            <a:endParaRPr lang="en-PK" sz="2500" dirty="0">
              <a:effectLst/>
              <a:latin typeface="Georgia" panose="02040502050405020303" pitchFamily="18" charset="0"/>
              <a:ea typeface="Symbol" panose="05050102010706020507" pitchFamily="18" charset="2"/>
              <a:cs typeface="Symbol" panose="05050102010706020507" pitchFamily="18" charset="2"/>
            </a:endParaRPr>
          </a:p>
          <a:p>
            <a:pPr marL="342900" lvl="0" indent="-342900" algn="just">
              <a:spcBef>
                <a:spcPts val="205"/>
              </a:spcBef>
              <a:buSzPts val="1100"/>
              <a:buFont typeface="Symbol" panose="05050102010706020507" pitchFamily="18" charset="2"/>
              <a:buChar char=""/>
              <a:tabLst>
                <a:tab pos="596900" algn="l"/>
                <a:tab pos="597535" algn="l"/>
              </a:tabLst>
            </a:pPr>
            <a:r>
              <a:rPr lang="en-US" sz="2500" dirty="0">
                <a:effectLst/>
                <a:latin typeface="Georgia" panose="02040502050405020303" pitchFamily="18" charset="0"/>
                <a:ea typeface="Symbol" panose="05050102010706020507" pitchFamily="18" charset="2"/>
                <a:cs typeface="Symbol" panose="05050102010706020507" pitchFamily="18" charset="2"/>
              </a:rPr>
              <a:t>Production</a:t>
            </a:r>
            <a:r>
              <a:rPr lang="en-US" sz="2500" spc="-20" dirty="0">
                <a:effectLst/>
                <a:latin typeface="Georgia" panose="02040502050405020303" pitchFamily="18" charset="0"/>
                <a:ea typeface="Symbol" panose="05050102010706020507" pitchFamily="18" charset="2"/>
                <a:cs typeface="Symbol" panose="05050102010706020507" pitchFamily="18" charset="2"/>
              </a:rPr>
              <a:t> </a:t>
            </a:r>
            <a:r>
              <a:rPr lang="en-US" sz="2500" spc="-20" dirty="0">
                <a:latin typeface="Georgia" panose="02040502050405020303" pitchFamily="18" charset="0"/>
                <a:ea typeface="Symbol" panose="05050102010706020507" pitchFamily="18" charset="2"/>
                <a:cs typeface="Symbol" panose="05050102010706020507" pitchFamily="18" charset="2"/>
              </a:rPr>
              <a:t>p</a:t>
            </a:r>
            <a:r>
              <a:rPr lang="en-US" sz="2500" dirty="0">
                <a:effectLst/>
                <a:latin typeface="Georgia" panose="02040502050405020303" pitchFamily="18" charset="0"/>
                <a:ea typeface="Symbol" panose="05050102010706020507" pitchFamily="18" charset="2"/>
                <a:cs typeface="Symbol" panose="05050102010706020507" pitchFamily="18" charset="2"/>
              </a:rPr>
              <a:t>lanning</a:t>
            </a:r>
            <a:r>
              <a:rPr lang="en-US" sz="2500" spc="-5" dirty="0">
                <a:effectLst/>
                <a:latin typeface="Georgia" panose="02040502050405020303" pitchFamily="18" charset="0"/>
                <a:ea typeface="Symbol" panose="05050102010706020507" pitchFamily="18" charset="2"/>
                <a:cs typeface="Symbol" panose="05050102010706020507" pitchFamily="18" charset="2"/>
              </a:rPr>
              <a:t> is performed using Oracle EBS. </a:t>
            </a:r>
          </a:p>
          <a:p>
            <a:pPr marL="342900" lvl="0" indent="-342900" algn="just">
              <a:spcBef>
                <a:spcPts val="205"/>
              </a:spcBef>
              <a:buSzPts val="1100"/>
              <a:buFont typeface="Symbol" panose="05050102010706020507" pitchFamily="18" charset="2"/>
              <a:buChar char=""/>
              <a:tabLst>
                <a:tab pos="596900" algn="l"/>
                <a:tab pos="597535" algn="l"/>
              </a:tabLst>
            </a:pPr>
            <a:endParaRPr lang="en-US" sz="2500" spc="-5" dirty="0">
              <a:effectLst/>
              <a:latin typeface="Georgia" panose="02040502050405020303" pitchFamily="18" charset="0"/>
              <a:ea typeface="Symbol" panose="05050102010706020507" pitchFamily="18" charset="2"/>
              <a:cs typeface="Symbol" panose="05050102010706020507" pitchFamily="18" charset="2"/>
            </a:endParaRPr>
          </a:p>
          <a:p>
            <a:pPr marL="342900" lvl="0" indent="-342900" algn="just">
              <a:spcBef>
                <a:spcPts val="205"/>
              </a:spcBef>
              <a:buSzPts val="1100"/>
              <a:buFont typeface="Symbol" panose="05050102010706020507" pitchFamily="18" charset="2"/>
              <a:buChar char=""/>
              <a:tabLst>
                <a:tab pos="596900" algn="l"/>
                <a:tab pos="597535" algn="l"/>
              </a:tabLst>
            </a:pPr>
            <a:r>
              <a:rPr lang="en-US" sz="2500" dirty="0">
                <a:effectLst/>
                <a:latin typeface="Georgia" panose="02040502050405020303" pitchFamily="18" charset="0"/>
                <a:ea typeface="Symbol" panose="05050102010706020507" pitchFamily="18" charset="2"/>
                <a:cs typeface="Symbol" panose="05050102010706020507" pitchFamily="18" charset="2"/>
              </a:rPr>
              <a:t>Production</a:t>
            </a:r>
            <a:r>
              <a:rPr lang="en-US" sz="2500" spc="-15" dirty="0">
                <a:effectLst/>
                <a:latin typeface="Georgia" panose="02040502050405020303" pitchFamily="18" charset="0"/>
                <a:ea typeface="Symbol" panose="05050102010706020507" pitchFamily="18" charset="2"/>
                <a:cs typeface="Symbol" panose="05050102010706020507" pitchFamily="18" charset="2"/>
              </a:rPr>
              <a:t> is entered by using workorder less entry.</a:t>
            </a:r>
          </a:p>
          <a:p>
            <a:pPr marL="342900" lvl="0" indent="-342900" algn="just">
              <a:spcBef>
                <a:spcPts val="205"/>
              </a:spcBef>
              <a:buSzPts val="1100"/>
              <a:buFont typeface="Symbol" panose="05050102010706020507" pitchFamily="18" charset="2"/>
              <a:buChar char=""/>
              <a:tabLst>
                <a:tab pos="596900" algn="l"/>
                <a:tab pos="597535" algn="l"/>
              </a:tabLst>
            </a:pPr>
            <a:endParaRPr lang="en-PK" sz="2500" dirty="0">
              <a:effectLst/>
              <a:latin typeface="Georgia" panose="02040502050405020303" pitchFamily="18" charset="0"/>
              <a:ea typeface="Symbol" panose="05050102010706020507" pitchFamily="18" charset="2"/>
              <a:cs typeface="Symbol" panose="05050102010706020507" pitchFamily="18" charset="2"/>
            </a:endParaRPr>
          </a:p>
          <a:p>
            <a:pPr marL="342900" lvl="0" indent="-342900" algn="just">
              <a:spcBef>
                <a:spcPts val="200"/>
              </a:spcBef>
              <a:buSzPts val="1100"/>
              <a:buFont typeface="Symbol" panose="05050102010706020507" pitchFamily="18" charset="2"/>
              <a:buChar char=""/>
              <a:tabLst>
                <a:tab pos="596900" algn="l"/>
                <a:tab pos="597535" algn="l"/>
              </a:tabLst>
            </a:pPr>
            <a:r>
              <a:rPr lang="en-US" sz="2500" dirty="0">
                <a:effectLst/>
                <a:latin typeface="Georgia" panose="02040502050405020303" pitchFamily="18" charset="0"/>
                <a:ea typeface="Symbol" panose="05050102010706020507" pitchFamily="18" charset="2"/>
                <a:cs typeface="Symbol" panose="05050102010706020507" pitchFamily="18" charset="2"/>
              </a:rPr>
              <a:t>Yarn </a:t>
            </a:r>
            <a:r>
              <a:rPr lang="en-US" sz="2500" dirty="0">
                <a:latin typeface="Georgia" panose="02040502050405020303" pitchFamily="18" charset="0"/>
                <a:ea typeface="Symbol" panose="05050102010706020507" pitchFamily="18" charset="2"/>
                <a:cs typeface="Symbol" panose="05050102010706020507" pitchFamily="18" charset="2"/>
              </a:rPr>
              <a:t>produced is </a:t>
            </a:r>
            <a:r>
              <a:rPr lang="en-US" sz="2500" dirty="0">
                <a:effectLst/>
                <a:latin typeface="Georgia" panose="02040502050405020303" pitchFamily="18" charset="0"/>
                <a:ea typeface="Symbol" panose="05050102010706020507" pitchFamily="18" charset="2"/>
                <a:cs typeface="Symbol" panose="05050102010706020507" pitchFamily="18" charset="2"/>
              </a:rPr>
              <a:t>dispatched using standard Oracle EBS procedure.</a:t>
            </a:r>
            <a:endParaRPr lang="en-PK" sz="2500" dirty="0">
              <a:effectLst/>
              <a:latin typeface="Georgia" panose="02040502050405020303" pitchFamily="18" charset="0"/>
              <a:ea typeface="Symbol" panose="05050102010706020507" pitchFamily="18" charset="2"/>
              <a:cs typeface="Symbol" panose="05050102010706020507" pitchFamily="18" charset="2"/>
            </a:endParaRPr>
          </a:p>
        </p:txBody>
      </p:sp>
      <p:cxnSp>
        <p:nvCxnSpPr>
          <p:cNvPr id="6" name="Straight Connector 5">
            <a:extLst>
              <a:ext uri="{FF2B5EF4-FFF2-40B4-BE49-F238E27FC236}">
                <a16:creationId xmlns:a16="http://schemas.microsoft.com/office/drawing/2014/main" id="{3F20556E-24D1-43D1-C99A-9A52C1B70E51}"/>
              </a:ext>
            </a:extLst>
          </p:cNvPr>
          <p:cNvCxnSpPr/>
          <p:nvPr/>
        </p:nvCxnSpPr>
        <p:spPr>
          <a:xfrm>
            <a:off x="410308" y="750278"/>
            <a:ext cx="1132449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188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083-96B3-D0B0-3EFC-CF755AE19350}"/>
              </a:ext>
            </a:extLst>
          </p:cNvPr>
          <p:cNvSpPr>
            <a:spLocks noGrp="1"/>
          </p:cNvSpPr>
          <p:nvPr>
            <p:ph type="title"/>
          </p:nvPr>
        </p:nvSpPr>
        <p:spPr>
          <a:xfrm>
            <a:off x="838200" y="750421"/>
            <a:ext cx="10515600" cy="667602"/>
          </a:xfrm>
        </p:spPr>
        <p:txBody>
          <a:bodyPr>
            <a:normAutofit fontScale="90000"/>
          </a:bodyPr>
          <a:lstStyle/>
          <a:p>
            <a: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Uster Testing Results</a:t>
            </a:r>
            <a:b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Form Name : ASD Fiber Demand</a:t>
            </a:r>
            <a:b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br>
              <a:rPr lang="en-US" sz="1800" b="1" dirty="0">
                <a:solidFill>
                  <a:schemeClr val="accent1">
                    <a:lumMod val="75000"/>
                  </a:schemeClr>
                </a:solidFill>
                <a:latin typeface="Cambria" panose="02040503050406030204" pitchFamily="18" charset="0"/>
                <a:ea typeface="Cambria" panose="02040503050406030204" pitchFamily="18" charset="0"/>
              </a:rPr>
            </a:br>
            <a:r>
              <a:rPr lang="en-US" sz="1800" b="1" dirty="0">
                <a:solidFill>
                  <a:schemeClr val="accent1">
                    <a:lumMod val="75000"/>
                  </a:schemeClr>
                </a:solidFill>
                <a:effectLst/>
                <a:latin typeface="Cambria" panose="02040503050406030204" pitchFamily="18" charset="0"/>
                <a:ea typeface="Cambria" panose="02040503050406030204" pitchFamily="18" charset="0"/>
              </a:rPr>
              <a:t>Demand</a:t>
            </a:r>
            <a:r>
              <a:rPr lang="en-US" sz="1800" b="1" spc="-10" dirty="0">
                <a:solidFill>
                  <a:schemeClr val="accent1">
                    <a:lumMod val="75000"/>
                  </a:schemeClr>
                </a:solidFill>
                <a:effectLst/>
                <a:latin typeface="Cambria" panose="02040503050406030204" pitchFamily="18" charset="0"/>
                <a:ea typeface="Cambria" panose="02040503050406030204" pitchFamily="18" charset="0"/>
              </a:rPr>
              <a:t> </a:t>
            </a:r>
            <a:r>
              <a:rPr lang="en-US" sz="1800" b="1" dirty="0">
                <a:solidFill>
                  <a:schemeClr val="accent1">
                    <a:lumMod val="75000"/>
                  </a:schemeClr>
                </a:solidFill>
                <a:effectLst/>
                <a:latin typeface="Cambria" panose="02040503050406030204" pitchFamily="18" charset="0"/>
                <a:ea typeface="Cambria" panose="02040503050406030204" pitchFamily="18" charset="0"/>
              </a:rPr>
              <a:t>Note</a:t>
            </a:r>
            <a:r>
              <a:rPr lang="en-US" sz="1800" b="1" spc="-15" dirty="0">
                <a:solidFill>
                  <a:schemeClr val="accent1">
                    <a:lumMod val="75000"/>
                  </a:schemeClr>
                </a:solidFill>
                <a:effectLst/>
                <a:latin typeface="Cambria" panose="02040503050406030204" pitchFamily="18" charset="0"/>
                <a:ea typeface="Cambria" panose="02040503050406030204" pitchFamily="18" charset="0"/>
              </a:rPr>
              <a:t> </a:t>
            </a:r>
            <a:r>
              <a:rPr lang="en-US" sz="1800" b="1" dirty="0">
                <a:solidFill>
                  <a:schemeClr val="accent1">
                    <a:lumMod val="75000"/>
                  </a:schemeClr>
                </a:solidFill>
                <a:effectLst/>
                <a:latin typeface="Cambria" panose="02040503050406030204" pitchFamily="18" charset="0"/>
                <a:ea typeface="Cambria" panose="02040503050406030204" pitchFamily="18" charset="0"/>
              </a:rPr>
              <a:t>for</a:t>
            </a:r>
            <a:r>
              <a:rPr lang="en-US" sz="1800" b="1" spc="-10" dirty="0">
                <a:solidFill>
                  <a:schemeClr val="accent1">
                    <a:lumMod val="75000"/>
                  </a:schemeClr>
                </a:solidFill>
                <a:effectLst/>
                <a:latin typeface="Cambria" panose="02040503050406030204" pitchFamily="18" charset="0"/>
                <a:ea typeface="Cambria" panose="02040503050406030204" pitchFamily="18" charset="0"/>
              </a:rPr>
              <a:t> </a:t>
            </a:r>
            <a:r>
              <a:rPr lang="en-US" sz="1800" b="1" dirty="0">
                <a:solidFill>
                  <a:schemeClr val="accent1">
                    <a:lumMod val="75000"/>
                  </a:schemeClr>
                </a:solidFill>
                <a:effectLst/>
                <a:latin typeface="Cambria" panose="02040503050406030204" pitchFamily="18" charset="0"/>
                <a:ea typeface="Cambria" panose="02040503050406030204" pitchFamily="18" charset="0"/>
              </a:rPr>
              <a:t>Issuance</a:t>
            </a:r>
            <a:r>
              <a:rPr lang="en-US" sz="1800" b="1" spc="-20" dirty="0">
                <a:solidFill>
                  <a:schemeClr val="accent1">
                    <a:lumMod val="75000"/>
                  </a:schemeClr>
                </a:solidFill>
                <a:effectLst/>
                <a:latin typeface="Cambria" panose="02040503050406030204" pitchFamily="18" charset="0"/>
                <a:ea typeface="Cambria" panose="02040503050406030204" pitchFamily="18" charset="0"/>
              </a:rPr>
              <a:t> </a:t>
            </a:r>
            <a:r>
              <a:rPr lang="en-US" sz="1800" b="1" dirty="0">
                <a:solidFill>
                  <a:schemeClr val="accent1">
                    <a:lumMod val="75000"/>
                  </a:schemeClr>
                </a:solidFill>
                <a:effectLst/>
                <a:latin typeface="Cambria" panose="02040503050406030204" pitchFamily="18" charset="0"/>
                <a:ea typeface="Cambria" panose="02040503050406030204" pitchFamily="18" charset="0"/>
              </a:rPr>
              <a:t>of</a:t>
            </a:r>
            <a:r>
              <a:rPr lang="en-US" sz="1800" b="1" spc="-15" dirty="0">
                <a:solidFill>
                  <a:schemeClr val="accent1">
                    <a:lumMod val="75000"/>
                  </a:schemeClr>
                </a:solidFill>
                <a:effectLst/>
                <a:latin typeface="Cambria" panose="02040503050406030204" pitchFamily="18" charset="0"/>
                <a:ea typeface="Cambria" panose="02040503050406030204" pitchFamily="18" charset="0"/>
              </a:rPr>
              <a:t> </a:t>
            </a:r>
            <a:r>
              <a:rPr lang="en-US" sz="1800" b="1" dirty="0">
                <a:solidFill>
                  <a:schemeClr val="accent1">
                    <a:lumMod val="75000"/>
                  </a:schemeClr>
                </a:solidFill>
                <a:effectLst/>
                <a:latin typeface="Cambria" panose="02040503050406030204" pitchFamily="18" charset="0"/>
                <a:ea typeface="Cambria" panose="02040503050406030204" pitchFamily="18" charset="0"/>
              </a:rPr>
              <a:t>Bales</a:t>
            </a:r>
            <a:br>
              <a:rPr lang="en-US" sz="1800" dirty="0">
                <a:solidFill>
                  <a:srgbClr val="4F81BC"/>
                </a:solidFill>
                <a:effectLst/>
                <a:latin typeface="Calibri" panose="020F0502020204030204" pitchFamily="34" charset="0"/>
                <a:ea typeface="Calibri" panose="020F0502020204030204" pitchFamily="34" charset="0"/>
              </a:rPr>
            </a:br>
            <a:r>
              <a:rPr lang="en-US" sz="2000" dirty="0">
                <a:effectLst/>
                <a:latin typeface="Georgia" panose="02040502050405020303" pitchFamily="18" charset="0"/>
                <a:ea typeface="Calibri" panose="020F0502020204030204" pitchFamily="34" charset="0"/>
              </a:rPr>
              <a:t>For issuance, </a:t>
            </a:r>
            <a:r>
              <a:rPr lang="en-US" sz="2000" b="1" dirty="0">
                <a:effectLst/>
                <a:latin typeface="Georgia" panose="02040502050405020303" pitchFamily="18" charset="0"/>
                <a:ea typeface="Calibri" panose="020F0502020204030204" pitchFamily="34" charset="0"/>
              </a:rPr>
              <a:t>FIBER Demand FORM </a:t>
            </a:r>
            <a:r>
              <a:rPr lang="en-US" sz="2000" dirty="0">
                <a:effectLst/>
                <a:latin typeface="Georgia" panose="02040502050405020303" pitchFamily="18" charset="0"/>
                <a:ea typeface="Calibri" panose="020F0502020204030204" pitchFamily="34" charset="0"/>
              </a:rPr>
              <a:t>will be filled out to raised demand to issue bales. Following form is</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available to raise demand in system. Only tested bales data will be populated in below form. User will</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mark</a:t>
            </a:r>
            <a:r>
              <a:rPr lang="en-US" sz="2000" spc="-10"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the bales</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in</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demand</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form</a:t>
            </a:r>
            <a:r>
              <a:rPr lang="en-US" sz="2000" spc="-10"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for</a:t>
            </a:r>
            <a:r>
              <a:rPr lang="en-US" sz="2000" spc="-1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issuance.</a:t>
            </a:r>
            <a:endParaRPr lang="en-PK" sz="1800" dirty="0"/>
          </a:p>
        </p:txBody>
      </p:sp>
      <p:sp>
        <p:nvSpPr>
          <p:cNvPr id="8" name="Rectangle 4">
            <a:extLst>
              <a:ext uri="{FF2B5EF4-FFF2-40B4-BE49-F238E27FC236}">
                <a16:creationId xmlns:a16="http://schemas.microsoft.com/office/drawing/2014/main" id="{26F15BC7-96D3-9290-C135-2BB4E122C7C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aphicFrame>
        <p:nvGraphicFramePr>
          <p:cNvPr id="9" name="Object 8">
            <a:extLst>
              <a:ext uri="{FF2B5EF4-FFF2-40B4-BE49-F238E27FC236}">
                <a16:creationId xmlns:a16="http://schemas.microsoft.com/office/drawing/2014/main" id="{81FF9842-6B41-AA64-C031-F0E0A4E067AA}"/>
              </a:ext>
            </a:extLst>
          </p:cNvPr>
          <p:cNvGraphicFramePr>
            <a:graphicFrameLocks noChangeAspect="1"/>
          </p:cNvGraphicFramePr>
          <p:nvPr>
            <p:extLst>
              <p:ext uri="{D42A27DB-BD31-4B8C-83A1-F6EECF244321}">
                <p14:modId xmlns:p14="http://schemas.microsoft.com/office/powerpoint/2010/main" val="4111671580"/>
              </p:ext>
            </p:extLst>
          </p:nvPr>
        </p:nvGraphicFramePr>
        <p:xfrm>
          <a:off x="838201" y="2317991"/>
          <a:ext cx="10515599" cy="4378737"/>
        </p:xfrm>
        <a:graphic>
          <a:graphicData uri="http://schemas.openxmlformats.org/presentationml/2006/ole">
            <mc:AlternateContent xmlns:mc="http://schemas.openxmlformats.org/markup-compatibility/2006">
              <mc:Choice xmlns:v="urn:schemas-microsoft-com:vml" Requires="v">
                <p:oleObj r:id="rId2" imgW="11038095" imgH="5342857" progId="PBrush">
                  <p:embed/>
                </p:oleObj>
              </mc:Choice>
              <mc:Fallback>
                <p:oleObj r:id="rId2" imgW="11038095" imgH="5342857" progId="PBrush">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2317991"/>
                        <a:ext cx="10515599" cy="4378737"/>
                      </a:xfrm>
                      <a:prstGeom prst="rect">
                        <a:avLst/>
                      </a:prstGeom>
                      <a:noFill/>
                    </p:spPr>
                  </p:pic>
                </p:oleObj>
              </mc:Fallback>
            </mc:AlternateContent>
          </a:graphicData>
        </a:graphic>
      </p:graphicFrame>
    </p:spTree>
    <p:extLst>
      <p:ext uri="{BB962C8B-B14F-4D97-AF65-F5344CB8AC3E}">
        <p14:creationId xmlns:p14="http://schemas.microsoft.com/office/powerpoint/2010/main" val="1793264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003D04E5-1D00-EB8F-98FB-5A7E9A388290}"/>
              </a:ext>
            </a:extLst>
          </p:cNvPr>
          <p:cNvPicPr>
            <a:picLocks noGrp="1" noChangeAspect="1"/>
          </p:cNvPicPr>
          <p:nvPr>
            <p:ph idx="1"/>
          </p:nvPr>
        </p:nvPicPr>
        <p:blipFill rotWithShape="1">
          <a:blip r:embed="rId2"/>
          <a:srcRect l="1646" t="36804" r="1845" b="11980"/>
          <a:stretch/>
        </p:blipFill>
        <p:spPr bwMode="auto">
          <a:xfrm>
            <a:off x="300251" y="1172307"/>
            <a:ext cx="11750722" cy="5134707"/>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3BFF2738-8DCC-ECDD-8EBB-FDCE013E565A}"/>
              </a:ext>
            </a:extLst>
          </p:cNvPr>
          <p:cNvSpPr txBox="1"/>
          <p:nvPr/>
        </p:nvSpPr>
        <p:spPr>
          <a:xfrm>
            <a:off x="300251" y="227820"/>
            <a:ext cx="7026672" cy="646331"/>
          </a:xfrm>
          <a:prstGeom prst="rect">
            <a:avLst/>
          </a:prstGeom>
          <a:noFill/>
        </p:spPr>
        <p:txBody>
          <a:bodyPr wrap="square">
            <a:spAutoFit/>
          </a:bodyPr>
          <a:lstStyle/>
          <a:p>
            <a:endPar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endParaRPr>
          </a:p>
          <a:p>
            <a:r>
              <a:rPr lang="en-US" b="1" kern="0" dirty="0">
                <a:solidFill>
                  <a:schemeClr val="accent1">
                    <a:lumMod val="75000"/>
                  </a:schemeClr>
                </a:solidFill>
                <a:latin typeface="Cambria" panose="02040503050406030204" pitchFamily="18" charset="0"/>
                <a:ea typeface="Cambria" panose="02040503050406030204" pitchFamily="18" charset="0"/>
              </a:rPr>
              <a:t>Report Name : ASD Cotton Demand Balance - AGI - Report</a:t>
            </a:r>
            <a:endParaRPr lang="en-US" dirty="0"/>
          </a:p>
        </p:txBody>
      </p:sp>
    </p:spTree>
    <p:extLst>
      <p:ext uri="{BB962C8B-B14F-4D97-AF65-F5344CB8AC3E}">
        <p14:creationId xmlns:p14="http://schemas.microsoft.com/office/powerpoint/2010/main" val="391790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083-96B3-D0B0-3EFC-CF755AE19350}"/>
              </a:ext>
            </a:extLst>
          </p:cNvPr>
          <p:cNvSpPr>
            <a:spLocks noGrp="1"/>
          </p:cNvSpPr>
          <p:nvPr>
            <p:ph type="title"/>
          </p:nvPr>
        </p:nvSpPr>
        <p:spPr>
          <a:xfrm>
            <a:off x="442409" y="13436"/>
            <a:ext cx="10515600" cy="667602"/>
          </a:xfrm>
        </p:spPr>
        <p:txBody>
          <a:bodyPr>
            <a:normAutofit fontScale="90000"/>
          </a:bodyPr>
          <a:lstStyle/>
          <a:p>
            <a:pPr marL="139700" algn="just"/>
            <a:br>
              <a:rPr lang="en-US" sz="1800" b="1" dirty="0">
                <a:solidFill>
                  <a:srgbClr val="4F81BC"/>
                </a:solidFill>
                <a:effectLst/>
                <a:latin typeface="Cambria" panose="02040503050406030204" pitchFamily="18" charset="0"/>
                <a:ea typeface="Cambria" panose="02040503050406030204" pitchFamily="18" charset="0"/>
                <a:cs typeface="Cambria" panose="02040503050406030204" pitchFamily="18" charset="0"/>
              </a:rPr>
            </a:br>
            <a:br>
              <a:rPr lang="en-US" sz="1800" b="1" dirty="0">
                <a:solidFill>
                  <a:srgbClr val="4F81BC"/>
                </a:solidFill>
                <a:effectLst/>
                <a:latin typeface="Cambria" panose="02040503050406030204" pitchFamily="18" charset="0"/>
                <a:ea typeface="Cambria" panose="02040503050406030204" pitchFamily="18" charset="0"/>
                <a:cs typeface="Cambria" panose="02040503050406030204" pitchFamily="18" charset="0"/>
              </a:rPr>
            </a:br>
            <a:br>
              <a:rPr lang="en-US" sz="1800" b="1" dirty="0">
                <a:solidFill>
                  <a:srgbClr val="4F81BC"/>
                </a:solidFill>
                <a:effectLst/>
                <a:latin typeface="Cambria" panose="02040503050406030204" pitchFamily="18" charset="0"/>
                <a:ea typeface="Cambria" panose="02040503050406030204" pitchFamily="18" charset="0"/>
                <a:cs typeface="Cambria" panose="02040503050406030204" pitchFamily="18" charset="0"/>
              </a:rPr>
            </a:br>
            <a:endParaRPr lang="en-PK" sz="18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5" name="Title 1">
            <a:extLst>
              <a:ext uri="{FF2B5EF4-FFF2-40B4-BE49-F238E27FC236}">
                <a16:creationId xmlns:a16="http://schemas.microsoft.com/office/drawing/2014/main" id="{F1E5DE83-84C2-2B80-8981-6E41CFA17DA7}"/>
              </a:ext>
            </a:extLst>
          </p:cNvPr>
          <p:cNvSpPr txBox="1">
            <a:spLocks/>
          </p:cNvSpPr>
          <p:nvPr/>
        </p:nvSpPr>
        <p:spPr>
          <a:xfrm>
            <a:off x="442409" y="586768"/>
            <a:ext cx="8326453" cy="6676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9700" marR="136525">
              <a:lnSpc>
                <a:spcPct val="115000"/>
              </a:lnSpc>
              <a:spcBef>
                <a:spcPts val="225"/>
              </a:spcBef>
              <a:spcAft>
                <a:spcPts val="0"/>
              </a:spcAft>
            </a:pPr>
            <a:endParaRPr lang="en-US" sz="1800"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endParaRPr>
          </a:p>
          <a:p>
            <a:pPr marL="139700" marR="136525">
              <a:lnSpc>
                <a:spcPct val="115000"/>
              </a:lnSpc>
              <a:spcBef>
                <a:spcPts val="225"/>
              </a:spcBef>
              <a:spcAft>
                <a:spcPts val="0"/>
              </a:spcAft>
            </a:pPr>
            <a:r>
              <a:rPr lang="en-US" sz="16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Inventory Team Member</a:t>
            </a:r>
          </a:p>
          <a:p>
            <a:pPr marL="139700" marR="136525">
              <a:lnSpc>
                <a:spcPct val="115000"/>
              </a:lnSpc>
              <a:spcBef>
                <a:spcPts val="225"/>
              </a:spcBef>
              <a:spcAft>
                <a:spcPts val="0"/>
              </a:spcAft>
            </a:pPr>
            <a:r>
              <a:rPr lang="en-US" sz="1600" b="1" kern="0" dirty="0">
                <a:solidFill>
                  <a:schemeClr val="accent1">
                    <a:lumMod val="75000"/>
                  </a:schemeClr>
                </a:solidFill>
                <a:effectLst/>
                <a:latin typeface="Cambria" panose="02040503050406030204" pitchFamily="18" charset="0"/>
                <a:ea typeface="Cambria" panose="02040503050406030204" pitchFamily="18" charset="0"/>
              </a:rPr>
              <a:t> Form Name : Transact Move Order</a:t>
            </a:r>
          </a:p>
          <a:p>
            <a:pPr marL="139700" marR="136525">
              <a:lnSpc>
                <a:spcPct val="115000"/>
              </a:lnSpc>
              <a:spcBef>
                <a:spcPts val="225"/>
              </a:spcBef>
              <a:spcAft>
                <a:spcPts val="0"/>
              </a:spcAft>
            </a:pPr>
            <a:br>
              <a:rPr lang="en-US" sz="1600" b="1" dirty="0">
                <a:solidFill>
                  <a:srgbClr val="4F81BC"/>
                </a:solidFill>
                <a:effectLst/>
                <a:latin typeface="Cambria" panose="02040503050406030204" pitchFamily="18" charset="0"/>
                <a:ea typeface="Cambria" panose="02040503050406030204" pitchFamily="18" charset="0"/>
                <a:cs typeface="Cambria" panose="02040503050406030204" pitchFamily="18" charset="0"/>
              </a:rPr>
            </a:br>
            <a:r>
              <a:rPr lang="en-US" sz="1600" b="1" dirty="0">
                <a:solidFill>
                  <a:srgbClr val="4F81BC"/>
                </a:solidFill>
                <a:effectLst/>
                <a:latin typeface="Cambria" panose="02040503050406030204" pitchFamily="18" charset="0"/>
                <a:ea typeface="Cambria" panose="02040503050406030204" pitchFamily="18" charset="0"/>
                <a:cs typeface="Cambria" panose="02040503050406030204" pitchFamily="18" charset="0"/>
              </a:rPr>
              <a:t> </a:t>
            </a:r>
            <a:r>
              <a:rPr lang="en-US" sz="16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Auto</a:t>
            </a:r>
            <a:r>
              <a:rPr lang="en-US" sz="1600" b="1" spc="-15"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 </a:t>
            </a:r>
            <a:r>
              <a:rPr lang="en-US" sz="16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Issuance</a:t>
            </a:r>
            <a:r>
              <a:rPr lang="en-US" sz="1600" b="1" spc="-2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 </a:t>
            </a:r>
            <a:r>
              <a:rPr lang="en-US" sz="16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of</a:t>
            </a:r>
            <a:r>
              <a:rPr lang="en-US" sz="1600" b="1" spc="-15"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 </a:t>
            </a:r>
            <a:r>
              <a:rPr lang="en-US" sz="16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Bales</a:t>
            </a:r>
            <a:r>
              <a:rPr lang="en-US" sz="1600" b="1" spc="-15"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 </a:t>
            </a:r>
            <a:r>
              <a:rPr lang="en-US" sz="16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against</a:t>
            </a:r>
            <a:r>
              <a:rPr lang="en-US" sz="1600" b="1" spc="-25"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 </a:t>
            </a:r>
            <a:r>
              <a:rPr lang="en-US" sz="16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Demand</a:t>
            </a:r>
            <a:r>
              <a:rPr lang="en-US" sz="1600" b="1" spc="-1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 </a:t>
            </a:r>
            <a:r>
              <a:rPr lang="en-US" sz="16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Note</a:t>
            </a:r>
            <a:endParaRPr lang="en-US" sz="1600" b="1" kern="0" dirty="0">
              <a:solidFill>
                <a:schemeClr val="accent1">
                  <a:lumMod val="75000"/>
                </a:schemeClr>
              </a:solidFill>
              <a:latin typeface="Georgia" panose="02040502050405020303" pitchFamily="18" charset="0"/>
              <a:ea typeface="Cambria" panose="02040503050406030204" pitchFamily="18" charset="0"/>
            </a:endParaRPr>
          </a:p>
          <a:p>
            <a:pPr marL="139700" marR="136525" algn="just">
              <a:lnSpc>
                <a:spcPct val="115000"/>
              </a:lnSpc>
              <a:spcBef>
                <a:spcPts val="225"/>
              </a:spcBef>
              <a:spcAft>
                <a:spcPts val="0"/>
              </a:spcAft>
            </a:pPr>
            <a:r>
              <a:rPr lang="en-US" sz="1400" dirty="0">
                <a:effectLst/>
                <a:latin typeface="Georgia" panose="02040502050405020303" pitchFamily="18" charset="0"/>
                <a:ea typeface="Calibri" panose="020F0502020204030204" pitchFamily="34" charset="0"/>
              </a:rPr>
              <a:t>Store</a:t>
            </a:r>
            <a:r>
              <a:rPr lang="en-US" sz="1400" spc="235" dirty="0">
                <a:effectLst/>
                <a:latin typeface="Georgia" panose="02040502050405020303" pitchFamily="18" charset="0"/>
                <a:ea typeface="Calibri" panose="020F0502020204030204" pitchFamily="34" charset="0"/>
              </a:rPr>
              <a:t> </a:t>
            </a:r>
            <a:r>
              <a:rPr lang="en-US" sz="1400" dirty="0">
                <a:effectLst/>
                <a:latin typeface="Georgia" panose="02040502050405020303" pitchFamily="18" charset="0"/>
                <a:ea typeface="Calibri" panose="020F0502020204030204" pitchFamily="34" charset="0"/>
              </a:rPr>
              <a:t>department</a:t>
            </a:r>
            <a:r>
              <a:rPr lang="en-US" sz="1400" spc="235" dirty="0">
                <a:effectLst/>
                <a:latin typeface="Georgia" panose="02040502050405020303" pitchFamily="18" charset="0"/>
                <a:ea typeface="Calibri" panose="020F0502020204030204" pitchFamily="34" charset="0"/>
              </a:rPr>
              <a:t> </a:t>
            </a:r>
            <a:r>
              <a:rPr lang="en-US" sz="1400" dirty="0">
                <a:effectLst/>
                <a:latin typeface="Georgia" panose="02040502050405020303" pitchFamily="18" charset="0"/>
                <a:ea typeface="Calibri" panose="020F0502020204030204" pitchFamily="34" charset="0"/>
              </a:rPr>
              <a:t>will</a:t>
            </a:r>
            <a:r>
              <a:rPr lang="en-US" sz="1400" spc="235" dirty="0">
                <a:effectLst/>
                <a:latin typeface="Georgia" panose="02040502050405020303" pitchFamily="18" charset="0"/>
                <a:ea typeface="Calibri" panose="020F0502020204030204" pitchFamily="34" charset="0"/>
              </a:rPr>
              <a:t> </a:t>
            </a:r>
            <a:r>
              <a:rPr lang="en-US" sz="1400" dirty="0">
                <a:effectLst/>
                <a:latin typeface="Georgia" panose="02040502050405020303" pitchFamily="18" charset="0"/>
                <a:ea typeface="Calibri" panose="020F0502020204030204" pitchFamily="34" charset="0"/>
              </a:rPr>
              <a:t>select</a:t>
            </a:r>
            <a:r>
              <a:rPr lang="en-US" sz="1400" spc="240" dirty="0">
                <a:effectLst/>
                <a:latin typeface="Georgia" panose="02040502050405020303" pitchFamily="18" charset="0"/>
                <a:ea typeface="Calibri" panose="020F0502020204030204" pitchFamily="34" charset="0"/>
              </a:rPr>
              <a:t> </a:t>
            </a:r>
            <a:r>
              <a:rPr lang="en-US" sz="1400" dirty="0">
                <a:effectLst/>
                <a:latin typeface="Georgia" panose="02040502050405020303" pitchFamily="18" charset="0"/>
                <a:ea typeface="Calibri" panose="020F0502020204030204" pitchFamily="34" charset="0"/>
              </a:rPr>
              <a:t>demand</a:t>
            </a:r>
            <a:r>
              <a:rPr lang="en-US" sz="1400" spc="245" dirty="0">
                <a:effectLst/>
                <a:latin typeface="Georgia" panose="02040502050405020303" pitchFamily="18" charset="0"/>
                <a:ea typeface="Calibri" panose="020F0502020204030204" pitchFamily="34" charset="0"/>
              </a:rPr>
              <a:t> </a:t>
            </a:r>
            <a:r>
              <a:rPr lang="en-US" sz="1400" dirty="0">
                <a:effectLst/>
                <a:latin typeface="Georgia" panose="02040502050405020303" pitchFamily="18" charset="0"/>
                <a:ea typeface="Calibri" panose="020F0502020204030204" pitchFamily="34" charset="0"/>
              </a:rPr>
              <a:t>number</a:t>
            </a:r>
            <a:r>
              <a:rPr lang="en-US" sz="1400" spc="240" dirty="0">
                <a:effectLst/>
                <a:latin typeface="Georgia" panose="02040502050405020303" pitchFamily="18" charset="0"/>
                <a:ea typeface="Calibri" panose="020F0502020204030204" pitchFamily="34" charset="0"/>
              </a:rPr>
              <a:t> </a:t>
            </a:r>
            <a:r>
              <a:rPr lang="en-US" sz="1400" dirty="0">
                <a:effectLst/>
                <a:latin typeface="Georgia" panose="02040502050405020303" pitchFamily="18" charset="0"/>
                <a:ea typeface="Calibri" panose="020F0502020204030204" pitchFamily="34" charset="0"/>
              </a:rPr>
              <a:t>and</a:t>
            </a:r>
            <a:r>
              <a:rPr lang="en-US" sz="1400" spc="235" dirty="0">
                <a:effectLst/>
                <a:latin typeface="Georgia" panose="02040502050405020303" pitchFamily="18" charset="0"/>
                <a:ea typeface="Calibri" panose="020F0502020204030204" pitchFamily="34" charset="0"/>
              </a:rPr>
              <a:t> </a:t>
            </a:r>
            <a:r>
              <a:rPr lang="en-US" sz="1400" dirty="0">
                <a:effectLst/>
                <a:latin typeface="Georgia" panose="02040502050405020303" pitchFamily="18" charset="0"/>
                <a:ea typeface="Calibri" panose="020F0502020204030204" pitchFamily="34" charset="0"/>
              </a:rPr>
              <a:t>will</a:t>
            </a:r>
            <a:r>
              <a:rPr lang="en-US" sz="1400" spc="245" dirty="0">
                <a:effectLst/>
                <a:latin typeface="Georgia" panose="02040502050405020303" pitchFamily="18" charset="0"/>
                <a:ea typeface="Calibri" panose="020F0502020204030204" pitchFamily="34" charset="0"/>
              </a:rPr>
              <a:t> </a:t>
            </a:r>
            <a:r>
              <a:rPr lang="en-US" sz="1400" dirty="0">
                <a:effectLst/>
                <a:latin typeface="Georgia" panose="02040502050405020303" pitchFamily="18" charset="0"/>
                <a:ea typeface="Calibri" panose="020F0502020204030204" pitchFamily="34" charset="0"/>
              </a:rPr>
              <a:t>press</a:t>
            </a:r>
            <a:r>
              <a:rPr lang="en-US" sz="1400" spc="5" dirty="0">
                <a:effectLst/>
                <a:latin typeface="Georgia" panose="02040502050405020303" pitchFamily="18" charset="0"/>
                <a:ea typeface="Calibri" panose="020F0502020204030204" pitchFamily="34" charset="0"/>
              </a:rPr>
              <a:t> </a:t>
            </a:r>
            <a:r>
              <a:rPr lang="en-US" sz="1400" dirty="0">
                <a:effectLst/>
                <a:latin typeface="Georgia" panose="02040502050405020303" pitchFamily="18" charset="0"/>
                <a:ea typeface="Calibri" panose="020F0502020204030204" pitchFamily="34" charset="0"/>
              </a:rPr>
              <a:t>Issue</a:t>
            </a:r>
            <a:r>
              <a:rPr lang="en-US" sz="1400" spc="235" dirty="0">
                <a:effectLst/>
                <a:latin typeface="Georgia" panose="02040502050405020303" pitchFamily="18" charset="0"/>
                <a:ea typeface="Calibri" panose="020F0502020204030204" pitchFamily="34" charset="0"/>
              </a:rPr>
              <a:t> </a:t>
            </a:r>
            <a:r>
              <a:rPr lang="en-US" sz="1400" dirty="0">
                <a:effectLst/>
                <a:latin typeface="Georgia" panose="02040502050405020303" pitchFamily="18" charset="0"/>
                <a:ea typeface="Calibri" panose="020F0502020204030204" pitchFamily="34" charset="0"/>
              </a:rPr>
              <a:t>Button,</a:t>
            </a:r>
            <a:r>
              <a:rPr lang="en-US" sz="1400" spc="240" dirty="0">
                <a:effectLst/>
                <a:latin typeface="Georgia" panose="02040502050405020303" pitchFamily="18" charset="0"/>
                <a:ea typeface="Calibri" panose="020F0502020204030204" pitchFamily="34" charset="0"/>
              </a:rPr>
              <a:t> </a:t>
            </a:r>
            <a:r>
              <a:rPr lang="en-US" sz="1400" dirty="0">
                <a:effectLst/>
                <a:latin typeface="Georgia" panose="02040502050405020303" pitchFamily="18" charset="0"/>
                <a:ea typeface="Calibri" panose="020F0502020204030204" pitchFamily="34" charset="0"/>
              </a:rPr>
              <a:t>this</a:t>
            </a:r>
            <a:r>
              <a:rPr lang="en-US" sz="1400" spc="5" dirty="0">
                <a:effectLst/>
                <a:latin typeface="Georgia" panose="02040502050405020303" pitchFamily="18" charset="0"/>
                <a:ea typeface="Calibri" panose="020F0502020204030204" pitchFamily="34" charset="0"/>
              </a:rPr>
              <a:t> </a:t>
            </a:r>
            <a:r>
              <a:rPr lang="en-US" sz="1400" dirty="0">
                <a:effectLst/>
                <a:latin typeface="Georgia" panose="02040502050405020303" pitchFamily="18" charset="0"/>
                <a:ea typeface="Calibri" panose="020F0502020204030204" pitchFamily="34" charset="0"/>
              </a:rPr>
              <a:t>will</a:t>
            </a:r>
            <a:r>
              <a:rPr lang="en-US" sz="1400" spc="230" dirty="0">
                <a:effectLst/>
                <a:latin typeface="Georgia" panose="02040502050405020303" pitchFamily="18" charset="0"/>
                <a:ea typeface="Calibri" panose="020F0502020204030204" pitchFamily="34" charset="0"/>
              </a:rPr>
              <a:t> </a:t>
            </a:r>
            <a:r>
              <a:rPr lang="en-US" sz="1400" dirty="0">
                <a:effectLst/>
                <a:latin typeface="Georgia" panose="02040502050405020303" pitchFamily="18" charset="0"/>
                <a:ea typeface="Calibri" panose="020F0502020204030204" pitchFamily="34" charset="0"/>
              </a:rPr>
              <a:t>issue</a:t>
            </a:r>
            <a:r>
              <a:rPr lang="en-US" sz="1400" spc="240" dirty="0">
                <a:effectLst/>
                <a:latin typeface="Georgia" panose="02040502050405020303" pitchFamily="18" charset="0"/>
                <a:ea typeface="Calibri" panose="020F0502020204030204" pitchFamily="34" charset="0"/>
              </a:rPr>
              <a:t> </a:t>
            </a:r>
            <a:r>
              <a:rPr lang="en-US" sz="1400" dirty="0">
                <a:effectLst/>
                <a:latin typeface="Georgia" panose="02040502050405020303" pitchFamily="18" charset="0"/>
                <a:ea typeface="Calibri" panose="020F0502020204030204" pitchFamily="34" charset="0"/>
              </a:rPr>
              <a:t>bales</a:t>
            </a:r>
            <a:r>
              <a:rPr lang="en-US" sz="1400" spc="235" dirty="0">
                <a:effectLst/>
                <a:latin typeface="Georgia" panose="02040502050405020303" pitchFamily="18" charset="0"/>
                <a:ea typeface="Calibri" panose="020F0502020204030204" pitchFamily="34" charset="0"/>
              </a:rPr>
              <a:t> </a:t>
            </a:r>
            <a:r>
              <a:rPr lang="en-US" sz="1400" dirty="0">
                <a:effectLst/>
                <a:latin typeface="Georgia" panose="02040502050405020303" pitchFamily="18" charset="0"/>
                <a:ea typeface="Calibri" panose="020F0502020204030204" pitchFamily="34" charset="0"/>
              </a:rPr>
              <a:t>for</a:t>
            </a:r>
            <a:r>
              <a:rPr lang="en-US" sz="1400" spc="-240" dirty="0">
                <a:effectLst/>
                <a:latin typeface="Georgia" panose="02040502050405020303" pitchFamily="18" charset="0"/>
                <a:ea typeface="Calibri" panose="020F0502020204030204" pitchFamily="34" charset="0"/>
              </a:rPr>
              <a:t> </a:t>
            </a:r>
            <a:r>
              <a:rPr lang="en-US" sz="1400" dirty="0">
                <a:effectLst/>
                <a:latin typeface="Georgia" panose="02040502050405020303" pitchFamily="18" charset="0"/>
                <a:ea typeface="Calibri" panose="020F0502020204030204" pitchFamily="34" charset="0"/>
              </a:rPr>
              <a:t>Production</a:t>
            </a:r>
            <a:r>
              <a:rPr lang="en-US" sz="1400" spc="-10" dirty="0">
                <a:effectLst/>
                <a:latin typeface="Georgia" panose="02040502050405020303" pitchFamily="18" charset="0"/>
                <a:ea typeface="Calibri" panose="020F0502020204030204" pitchFamily="34" charset="0"/>
              </a:rPr>
              <a:t> </a:t>
            </a:r>
            <a:r>
              <a:rPr lang="en-US" sz="1400" dirty="0">
                <a:effectLst/>
                <a:latin typeface="Georgia" panose="02040502050405020303" pitchFamily="18" charset="0"/>
                <a:ea typeface="Calibri" panose="020F0502020204030204" pitchFamily="34" charset="0"/>
              </a:rPr>
              <a:t>as</a:t>
            </a:r>
            <a:r>
              <a:rPr lang="en-US" sz="1400" spc="-10" dirty="0">
                <a:effectLst/>
                <a:latin typeface="Georgia" panose="02040502050405020303" pitchFamily="18" charset="0"/>
                <a:ea typeface="Calibri" panose="020F0502020204030204" pitchFamily="34" charset="0"/>
              </a:rPr>
              <a:t> </a:t>
            </a:r>
            <a:r>
              <a:rPr lang="en-US" sz="1400" dirty="0">
                <a:effectLst/>
                <a:latin typeface="Georgia" panose="02040502050405020303" pitchFamily="18" charset="0"/>
                <a:ea typeface="Calibri" panose="020F0502020204030204" pitchFamily="34" charset="0"/>
              </a:rPr>
              <a:t>per requested</a:t>
            </a:r>
            <a:r>
              <a:rPr lang="en-US" sz="1400" spc="-5" dirty="0">
                <a:effectLst/>
                <a:latin typeface="Georgia" panose="02040502050405020303" pitchFamily="18" charset="0"/>
                <a:ea typeface="Calibri" panose="020F0502020204030204" pitchFamily="34" charset="0"/>
              </a:rPr>
              <a:t> </a:t>
            </a:r>
            <a:r>
              <a:rPr lang="en-US" sz="1400" dirty="0">
                <a:effectLst/>
                <a:latin typeface="Georgia" panose="02040502050405020303" pitchFamily="18" charset="0"/>
                <a:ea typeface="Calibri" panose="020F0502020204030204" pitchFamily="34" charset="0"/>
              </a:rPr>
              <a:t>quantity.</a:t>
            </a:r>
            <a:r>
              <a:rPr lang="en-US" sz="1400" spc="-15" dirty="0">
                <a:effectLst/>
                <a:latin typeface="Georgia" panose="02040502050405020303" pitchFamily="18" charset="0"/>
                <a:ea typeface="Calibri" panose="020F0502020204030204" pitchFamily="34" charset="0"/>
              </a:rPr>
              <a:t> </a:t>
            </a:r>
            <a:r>
              <a:rPr lang="en-US" sz="1400" dirty="0">
                <a:effectLst/>
                <a:latin typeface="Georgia" panose="02040502050405020303" pitchFamily="18" charset="0"/>
                <a:ea typeface="Calibri" panose="020F0502020204030204" pitchFamily="34" charset="0"/>
              </a:rPr>
              <a:t>Multiple</a:t>
            </a:r>
            <a:r>
              <a:rPr lang="en-US" sz="1400" spc="-15" dirty="0">
                <a:effectLst/>
                <a:latin typeface="Georgia" panose="02040502050405020303" pitchFamily="18" charset="0"/>
                <a:ea typeface="Calibri" panose="020F0502020204030204" pitchFamily="34" charset="0"/>
              </a:rPr>
              <a:t> </a:t>
            </a:r>
            <a:r>
              <a:rPr lang="en-US" sz="1400" dirty="0">
                <a:effectLst/>
                <a:latin typeface="Georgia" panose="02040502050405020303" pitchFamily="18" charset="0"/>
                <a:ea typeface="Calibri" panose="020F0502020204030204" pitchFamily="34" charset="0"/>
              </a:rPr>
              <a:t>Demand</a:t>
            </a:r>
            <a:r>
              <a:rPr lang="en-US" sz="1400" spc="-5" dirty="0">
                <a:effectLst/>
                <a:latin typeface="Georgia" panose="02040502050405020303" pitchFamily="18" charset="0"/>
                <a:ea typeface="Calibri" panose="020F0502020204030204" pitchFamily="34" charset="0"/>
              </a:rPr>
              <a:t> </a:t>
            </a:r>
            <a:r>
              <a:rPr lang="en-US" sz="1400" dirty="0">
                <a:effectLst/>
                <a:latin typeface="Georgia" panose="02040502050405020303" pitchFamily="18" charset="0"/>
                <a:ea typeface="Calibri" panose="020F0502020204030204" pitchFamily="34" charset="0"/>
              </a:rPr>
              <a:t>Notes</a:t>
            </a:r>
            <a:r>
              <a:rPr lang="en-US" sz="1400" spc="-15" dirty="0">
                <a:effectLst/>
                <a:latin typeface="Georgia" panose="02040502050405020303" pitchFamily="18" charset="0"/>
                <a:ea typeface="Calibri" panose="020F0502020204030204" pitchFamily="34" charset="0"/>
              </a:rPr>
              <a:t> </a:t>
            </a:r>
            <a:r>
              <a:rPr lang="en-US" sz="1400" dirty="0">
                <a:effectLst/>
                <a:latin typeface="Georgia" panose="02040502050405020303" pitchFamily="18" charset="0"/>
                <a:ea typeface="Calibri" panose="020F0502020204030204" pitchFamily="34" charset="0"/>
              </a:rPr>
              <a:t>can</a:t>
            </a:r>
            <a:r>
              <a:rPr lang="en-US" sz="1400" spc="-5" dirty="0">
                <a:effectLst/>
                <a:latin typeface="Georgia" panose="02040502050405020303" pitchFamily="18" charset="0"/>
                <a:ea typeface="Calibri" panose="020F0502020204030204" pitchFamily="34" charset="0"/>
              </a:rPr>
              <a:t> </a:t>
            </a:r>
            <a:r>
              <a:rPr lang="en-US" sz="1400" dirty="0">
                <a:effectLst/>
                <a:latin typeface="Georgia" panose="02040502050405020303" pitchFamily="18" charset="0"/>
                <a:ea typeface="Calibri" panose="020F0502020204030204" pitchFamily="34" charset="0"/>
              </a:rPr>
              <a:t>be issued</a:t>
            </a:r>
            <a:r>
              <a:rPr lang="en-US" sz="1400" spc="-5" dirty="0">
                <a:effectLst/>
                <a:latin typeface="Georgia" panose="02040502050405020303" pitchFamily="18" charset="0"/>
                <a:ea typeface="Calibri" panose="020F0502020204030204" pitchFamily="34" charset="0"/>
              </a:rPr>
              <a:t> </a:t>
            </a:r>
            <a:r>
              <a:rPr lang="en-US" sz="1400" dirty="0">
                <a:effectLst/>
                <a:latin typeface="Georgia" panose="02040502050405020303" pitchFamily="18" charset="0"/>
                <a:ea typeface="Calibri" panose="020F0502020204030204" pitchFamily="34" charset="0"/>
              </a:rPr>
              <a:t>in</a:t>
            </a:r>
            <a:r>
              <a:rPr lang="en-US" sz="1400" spc="-20" dirty="0">
                <a:effectLst/>
                <a:latin typeface="Georgia" panose="02040502050405020303" pitchFamily="18" charset="0"/>
                <a:ea typeface="Calibri" panose="020F0502020204030204" pitchFamily="34" charset="0"/>
              </a:rPr>
              <a:t> </a:t>
            </a:r>
            <a:r>
              <a:rPr lang="en-US" sz="1400" dirty="0">
                <a:effectLst/>
                <a:latin typeface="Georgia" panose="02040502050405020303" pitchFamily="18" charset="0"/>
                <a:ea typeface="Calibri" panose="020F0502020204030204" pitchFamily="34" charset="0"/>
              </a:rPr>
              <a:t>one-go.</a:t>
            </a:r>
          </a:p>
        </p:txBody>
      </p:sp>
      <p:sp>
        <p:nvSpPr>
          <p:cNvPr id="7" name="Rectangle 2">
            <a:extLst>
              <a:ext uri="{FF2B5EF4-FFF2-40B4-BE49-F238E27FC236}">
                <a16:creationId xmlns:a16="http://schemas.microsoft.com/office/drawing/2014/main" id="{F6E408D9-6CAB-99AB-DD2D-D68330018A3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aphicFrame>
        <p:nvGraphicFramePr>
          <p:cNvPr id="8" name="Object 7">
            <a:extLst>
              <a:ext uri="{FF2B5EF4-FFF2-40B4-BE49-F238E27FC236}">
                <a16:creationId xmlns:a16="http://schemas.microsoft.com/office/drawing/2014/main" id="{CD28FC30-FF02-92C4-7D53-981EDC9C2D40}"/>
              </a:ext>
            </a:extLst>
          </p:cNvPr>
          <p:cNvGraphicFramePr>
            <a:graphicFrameLocks noChangeAspect="1"/>
          </p:cNvGraphicFramePr>
          <p:nvPr>
            <p:extLst>
              <p:ext uri="{D42A27DB-BD31-4B8C-83A1-F6EECF244321}">
                <p14:modId xmlns:p14="http://schemas.microsoft.com/office/powerpoint/2010/main" val="806958889"/>
              </p:ext>
            </p:extLst>
          </p:nvPr>
        </p:nvGraphicFramePr>
        <p:xfrm>
          <a:off x="698880" y="2243700"/>
          <a:ext cx="10794240" cy="4600864"/>
        </p:xfrm>
        <a:graphic>
          <a:graphicData uri="http://schemas.openxmlformats.org/presentationml/2006/ole">
            <mc:AlternateContent xmlns:mc="http://schemas.openxmlformats.org/markup-compatibility/2006">
              <mc:Choice xmlns:v="urn:schemas-microsoft-com:vml" Requires="v">
                <p:oleObj r:id="rId2" imgW="11495238" imgH="5057143" progId="PBrush">
                  <p:embed/>
                </p:oleObj>
              </mc:Choice>
              <mc:Fallback>
                <p:oleObj r:id="rId2" imgW="11495238" imgH="5057143" progId="PBrush">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880" y="2243700"/>
                        <a:ext cx="10794240" cy="4600864"/>
                      </a:xfrm>
                      <a:prstGeom prst="rect">
                        <a:avLst/>
                      </a:prstGeom>
                      <a:noFill/>
                    </p:spPr>
                  </p:pic>
                </p:oleObj>
              </mc:Fallback>
            </mc:AlternateContent>
          </a:graphicData>
        </a:graphic>
      </p:graphicFrame>
    </p:spTree>
    <p:extLst>
      <p:ext uri="{BB962C8B-B14F-4D97-AF65-F5344CB8AC3E}">
        <p14:creationId xmlns:p14="http://schemas.microsoft.com/office/powerpoint/2010/main" val="618961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083-96B3-D0B0-3EFC-CF755AE19350}"/>
              </a:ext>
            </a:extLst>
          </p:cNvPr>
          <p:cNvSpPr>
            <a:spLocks noGrp="1"/>
          </p:cNvSpPr>
          <p:nvPr>
            <p:ph type="title"/>
          </p:nvPr>
        </p:nvSpPr>
        <p:spPr>
          <a:xfrm>
            <a:off x="838200" y="1050670"/>
            <a:ext cx="10515600" cy="667602"/>
          </a:xfrm>
        </p:spPr>
        <p:txBody>
          <a:bodyPr>
            <a:normAutofit fontScale="90000"/>
          </a:bodyPr>
          <a:lstStyle/>
          <a:p>
            <a: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Work In Process</a:t>
            </a:r>
            <a:b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Form Name : Work Order-Less Completion </a:t>
            </a:r>
            <a:b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b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2000" b="1" dirty="0">
                <a:solidFill>
                  <a:schemeClr val="accent1">
                    <a:lumMod val="75000"/>
                  </a:schemeClr>
                </a:solidFill>
                <a:latin typeface="Cambria" panose="02040503050406030204" pitchFamily="18" charset="0"/>
                <a:ea typeface="Cambria" panose="02040503050406030204" pitchFamily="18" charset="0"/>
              </a:rPr>
              <a:t>Production :</a:t>
            </a:r>
            <a:br>
              <a:rPr lang="en-US" dirty="0"/>
            </a:br>
            <a:r>
              <a:rPr lang="en-US" sz="2000" dirty="0">
                <a:effectLst/>
                <a:latin typeface="Georgia" panose="02040502050405020303" pitchFamily="18" charset="0"/>
                <a:ea typeface="Calibri" panose="020F0502020204030204" pitchFamily="34" charset="0"/>
              </a:rPr>
              <a:t>Daily production of yarn is entered at final stage by using work order less completion form against the</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production</a:t>
            </a:r>
            <a:r>
              <a:rPr lang="en-US" sz="2000" spc="-10"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plan</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provided by planning</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team.</a:t>
            </a:r>
            <a:br>
              <a:rPr lang="en-US" dirty="0"/>
            </a:br>
            <a:endParaRPr lang="en-PK" dirty="0"/>
          </a:p>
        </p:txBody>
      </p:sp>
      <p:sp>
        <p:nvSpPr>
          <p:cNvPr id="5" name="Rectangle 2">
            <a:extLst>
              <a:ext uri="{FF2B5EF4-FFF2-40B4-BE49-F238E27FC236}">
                <a16:creationId xmlns:a16="http://schemas.microsoft.com/office/drawing/2014/main" id="{1B30446F-6F72-5F81-8F97-96A36249847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aphicFrame>
        <p:nvGraphicFramePr>
          <p:cNvPr id="7" name="Object 6">
            <a:extLst>
              <a:ext uri="{FF2B5EF4-FFF2-40B4-BE49-F238E27FC236}">
                <a16:creationId xmlns:a16="http://schemas.microsoft.com/office/drawing/2014/main" id="{7ED32E29-FEDC-997F-DD4E-EA0879D66929}"/>
              </a:ext>
            </a:extLst>
          </p:cNvPr>
          <p:cNvGraphicFramePr>
            <a:graphicFrameLocks noChangeAspect="1"/>
          </p:cNvGraphicFramePr>
          <p:nvPr>
            <p:extLst>
              <p:ext uri="{D42A27DB-BD31-4B8C-83A1-F6EECF244321}">
                <p14:modId xmlns:p14="http://schemas.microsoft.com/office/powerpoint/2010/main" val="1312823875"/>
              </p:ext>
            </p:extLst>
          </p:nvPr>
        </p:nvGraphicFramePr>
        <p:xfrm>
          <a:off x="838200" y="1884240"/>
          <a:ext cx="10562227" cy="4458687"/>
        </p:xfrm>
        <a:graphic>
          <a:graphicData uri="http://schemas.openxmlformats.org/presentationml/2006/ole">
            <mc:AlternateContent xmlns:mc="http://schemas.openxmlformats.org/markup-compatibility/2006">
              <mc:Choice xmlns:v="urn:schemas-microsoft-com:vml" Requires="v">
                <p:oleObj r:id="rId2" imgW="12609524" imgH="4819048" progId="PBrush">
                  <p:embed/>
                </p:oleObj>
              </mc:Choice>
              <mc:Fallback>
                <p:oleObj r:id="rId2" imgW="12609524" imgH="4819048" progId="PBrush">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84240"/>
                        <a:ext cx="10562227" cy="4458687"/>
                      </a:xfrm>
                      <a:prstGeom prst="rect">
                        <a:avLst/>
                      </a:prstGeom>
                      <a:noFill/>
                    </p:spPr>
                  </p:pic>
                </p:oleObj>
              </mc:Fallback>
            </mc:AlternateContent>
          </a:graphicData>
        </a:graphic>
      </p:graphicFrame>
    </p:spTree>
    <p:extLst>
      <p:ext uri="{BB962C8B-B14F-4D97-AF65-F5344CB8AC3E}">
        <p14:creationId xmlns:p14="http://schemas.microsoft.com/office/powerpoint/2010/main" val="2207422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083-96B3-D0B0-3EFC-CF755AE19350}"/>
              </a:ext>
            </a:extLst>
          </p:cNvPr>
          <p:cNvSpPr>
            <a:spLocks noGrp="1"/>
          </p:cNvSpPr>
          <p:nvPr>
            <p:ph type="title"/>
          </p:nvPr>
        </p:nvSpPr>
        <p:spPr>
          <a:xfrm>
            <a:off x="382137" y="410332"/>
            <a:ext cx="11476631" cy="1118220"/>
          </a:xfrm>
        </p:spPr>
        <p:txBody>
          <a:bodyPr>
            <a:normAutofit fontScale="90000"/>
          </a:bodyPr>
          <a:lstStyle/>
          <a:p>
            <a:pPr marL="139700" marR="134620">
              <a:lnSpc>
                <a:spcPct val="115000"/>
              </a:lnSpc>
              <a:spcAft>
                <a:spcPts val="0"/>
              </a:spcAft>
            </a:pPr>
            <a: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Work In Process </a:t>
            </a:r>
            <a:r>
              <a:rPr lang="en-US" sz="2000" b="1" dirty="0">
                <a:effectLst/>
                <a:latin typeface="Calibri" panose="020F0502020204030204" pitchFamily="34" charset="0"/>
                <a:ea typeface="Calibri" panose="020F0502020204030204" pitchFamily="34" charset="0"/>
              </a:rPr>
              <a:t> </a:t>
            </a:r>
            <a:br>
              <a:rPr lang="en-US" sz="2000" b="1" dirty="0">
                <a:effectLst/>
                <a:latin typeface="Calibri" panose="020F0502020204030204" pitchFamily="34" charset="0"/>
                <a:ea typeface="Calibri" panose="020F0502020204030204" pitchFamily="34" charset="0"/>
              </a:rPr>
            </a:br>
            <a: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Form Name : Work Order-Less Completion </a:t>
            </a:r>
            <a:b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2000" dirty="0">
                <a:effectLst/>
                <a:latin typeface="Georgia" panose="02040502050405020303" pitchFamily="18" charset="0"/>
                <a:ea typeface="Calibri" panose="020F0502020204030204" pitchFamily="34" charset="0"/>
              </a:rPr>
              <a:t>The plan number field is connected to yarn item being produced. User can only select those plans which</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are updated by planning department against select yarn item. All raw materials which are defined in</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BOM</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are</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automatically</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charged</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on</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the</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basis</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of</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set</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standards</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upon</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performing</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work</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order</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less</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completion</a:t>
            </a:r>
            <a:r>
              <a:rPr lang="en-US" sz="2000" spc="-10"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transaction</a:t>
            </a:r>
            <a:endParaRPr lang="en-PK" sz="1800" dirty="0">
              <a:effectLst/>
              <a:latin typeface="Calibri" panose="020F0502020204030204" pitchFamily="34" charset="0"/>
              <a:ea typeface="Calibri" panose="020F0502020204030204" pitchFamily="34" charset="0"/>
            </a:endParaRPr>
          </a:p>
        </p:txBody>
      </p:sp>
      <p:sp>
        <p:nvSpPr>
          <p:cNvPr id="5" name="Rectangle 2">
            <a:extLst>
              <a:ext uri="{FF2B5EF4-FFF2-40B4-BE49-F238E27FC236}">
                <a16:creationId xmlns:a16="http://schemas.microsoft.com/office/drawing/2014/main" id="{8E2F7F36-AFD8-6F78-18B6-8F89C26211A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sp>
        <p:nvSpPr>
          <p:cNvPr id="8" name="Rectangle 4">
            <a:extLst>
              <a:ext uri="{FF2B5EF4-FFF2-40B4-BE49-F238E27FC236}">
                <a16:creationId xmlns:a16="http://schemas.microsoft.com/office/drawing/2014/main" id="{F73B699E-FFAC-1F4D-98B2-90AC88B8E7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aphicFrame>
        <p:nvGraphicFramePr>
          <p:cNvPr id="9" name="Object 8">
            <a:extLst>
              <a:ext uri="{FF2B5EF4-FFF2-40B4-BE49-F238E27FC236}">
                <a16:creationId xmlns:a16="http://schemas.microsoft.com/office/drawing/2014/main" id="{21641161-5670-45E6-CA8D-226CBE47F159}"/>
              </a:ext>
            </a:extLst>
          </p:cNvPr>
          <p:cNvGraphicFramePr>
            <a:graphicFrameLocks noChangeAspect="1"/>
          </p:cNvGraphicFramePr>
          <p:nvPr>
            <p:extLst>
              <p:ext uri="{D42A27DB-BD31-4B8C-83A1-F6EECF244321}">
                <p14:modId xmlns:p14="http://schemas.microsoft.com/office/powerpoint/2010/main" val="1565712868"/>
              </p:ext>
            </p:extLst>
          </p:nvPr>
        </p:nvGraphicFramePr>
        <p:xfrm>
          <a:off x="627799" y="1834141"/>
          <a:ext cx="11353800" cy="4765951"/>
        </p:xfrm>
        <a:graphic>
          <a:graphicData uri="http://schemas.openxmlformats.org/presentationml/2006/ole">
            <mc:AlternateContent xmlns:mc="http://schemas.openxmlformats.org/markup-compatibility/2006">
              <mc:Choice xmlns:v="urn:schemas-microsoft-com:vml" Requires="v">
                <p:oleObj r:id="rId2" imgW="12580952" imgH="6125430" progId="PBrush">
                  <p:embed/>
                </p:oleObj>
              </mc:Choice>
              <mc:Fallback>
                <p:oleObj r:id="rId2" imgW="12580952" imgH="6125430" progId="PBrush">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799" y="1834141"/>
                        <a:ext cx="11353800" cy="4765951"/>
                      </a:xfrm>
                      <a:prstGeom prst="rect">
                        <a:avLst/>
                      </a:prstGeom>
                      <a:noFill/>
                    </p:spPr>
                  </p:pic>
                </p:oleObj>
              </mc:Fallback>
            </mc:AlternateContent>
          </a:graphicData>
        </a:graphic>
      </p:graphicFrame>
    </p:spTree>
    <p:extLst>
      <p:ext uri="{BB962C8B-B14F-4D97-AF65-F5344CB8AC3E}">
        <p14:creationId xmlns:p14="http://schemas.microsoft.com/office/powerpoint/2010/main" val="2261786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083-96B3-D0B0-3EFC-CF755AE19350}"/>
              </a:ext>
            </a:extLst>
          </p:cNvPr>
          <p:cNvSpPr>
            <a:spLocks noGrp="1"/>
          </p:cNvSpPr>
          <p:nvPr>
            <p:ph type="title"/>
          </p:nvPr>
        </p:nvSpPr>
        <p:spPr>
          <a:xfrm>
            <a:off x="756311" y="613943"/>
            <a:ext cx="10830637" cy="667602"/>
          </a:xfrm>
        </p:spPr>
        <p:txBody>
          <a:bodyPr>
            <a:normAutofit fontScale="90000"/>
          </a:bodyPr>
          <a:lstStyle/>
          <a:p>
            <a: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Work In Process</a:t>
            </a:r>
            <a:b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Form Name : ASD Yarn Sticker</a:t>
            </a:r>
            <a:br>
              <a:rPr lang="en-US" sz="2000" b="1" u="sng" dirty="0">
                <a:solidFill>
                  <a:schemeClr val="accent1">
                    <a:lumMod val="75000"/>
                  </a:schemeClr>
                </a:solidFill>
                <a:effectLst/>
                <a:latin typeface="Cambria" panose="02040503050406030204" pitchFamily="18" charset="0"/>
                <a:ea typeface="Cambria" panose="02040503050406030204" pitchFamily="18" charset="0"/>
              </a:rPr>
            </a:br>
            <a:r>
              <a:rPr lang="en-US" sz="2000" b="1" u="sng" dirty="0">
                <a:solidFill>
                  <a:schemeClr val="accent1">
                    <a:lumMod val="75000"/>
                  </a:schemeClr>
                </a:solidFill>
                <a:effectLst/>
                <a:latin typeface="Cambria" panose="02040503050406030204" pitchFamily="18" charset="0"/>
                <a:ea typeface="Cambria" panose="02040503050406030204" pitchFamily="18" charset="0"/>
              </a:rPr>
              <a:t>Special Information:</a:t>
            </a:r>
            <a:br>
              <a:rPr lang="en-US" sz="1800" b="1" u="sng" dirty="0">
                <a:effectLst/>
                <a:latin typeface="Calibri" panose="020F0502020204030204" pitchFamily="34" charset="0"/>
                <a:ea typeface="Calibri" panose="020F0502020204030204" pitchFamily="34" charset="0"/>
              </a:rPr>
            </a:br>
            <a:r>
              <a:rPr lang="en-US" sz="2000" dirty="0">
                <a:effectLst/>
                <a:latin typeface="Georgia" panose="02040502050405020303" pitchFamily="18" charset="0"/>
                <a:ea typeface="Calibri" panose="020F0502020204030204" pitchFamily="34" charset="0"/>
              </a:rPr>
              <a:t>I wanted to inform you about the upcoming upgrade for our production system. The new system will replace the workorder less form and comes with the added functionality of generating stickers based on the planned quantity.</a:t>
            </a:r>
            <a:br>
              <a:rPr lang="en-PK" sz="2000" dirty="0">
                <a:effectLst/>
                <a:latin typeface="Georgia" panose="02040502050405020303" pitchFamily="18" charset="0"/>
                <a:ea typeface="Calibri" panose="020F0502020204030204" pitchFamily="34" charset="0"/>
              </a:rPr>
            </a:br>
            <a:r>
              <a:rPr lang="en-US" sz="2000" dirty="0">
                <a:effectLst/>
                <a:latin typeface="Georgia" panose="02040502050405020303" pitchFamily="18" charset="0"/>
                <a:ea typeface="Calibri" panose="020F0502020204030204" pitchFamily="34" charset="0"/>
              </a:rPr>
              <a:t>This enhancement aims to streamline our processes and improve overall efficiency.</a:t>
            </a:r>
            <a:endParaRPr lang="en-PK" sz="2000" dirty="0">
              <a:effectLst/>
              <a:latin typeface="Georgia" panose="02040502050405020303" pitchFamily="18" charset="0"/>
              <a:ea typeface="Calibri" panose="020F0502020204030204" pitchFamily="34" charset="0"/>
            </a:endParaRPr>
          </a:p>
        </p:txBody>
      </p:sp>
      <p:pic>
        <p:nvPicPr>
          <p:cNvPr id="5" name="Content Placeholder 4">
            <a:extLst>
              <a:ext uri="{FF2B5EF4-FFF2-40B4-BE49-F238E27FC236}">
                <a16:creationId xmlns:a16="http://schemas.microsoft.com/office/drawing/2014/main" id="{1B5C815B-7AF6-C5C9-87FA-23CE91A9A1C6}"/>
              </a:ext>
            </a:extLst>
          </p:cNvPr>
          <p:cNvPicPr>
            <a:picLocks noGrp="1" noChangeAspect="1"/>
          </p:cNvPicPr>
          <p:nvPr>
            <p:ph idx="1"/>
          </p:nvPr>
        </p:nvPicPr>
        <p:blipFill rotWithShape="1">
          <a:blip r:embed="rId2"/>
          <a:srcRect t="10157" r="4686" b="17968"/>
          <a:stretch/>
        </p:blipFill>
        <p:spPr bwMode="auto">
          <a:xfrm>
            <a:off x="826185" y="1969477"/>
            <a:ext cx="10690888" cy="47712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42370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083-96B3-D0B0-3EFC-CF755AE19350}"/>
              </a:ext>
            </a:extLst>
          </p:cNvPr>
          <p:cNvSpPr>
            <a:spLocks noGrp="1"/>
          </p:cNvSpPr>
          <p:nvPr>
            <p:ph type="title"/>
          </p:nvPr>
        </p:nvSpPr>
        <p:spPr>
          <a:xfrm>
            <a:off x="838200" y="272748"/>
            <a:ext cx="10515600" cy="667602"/>
          </a:xfrm>
        </p:spPr>
        <p:txBody>
          <a:bodyPr>
            <a:normAutofit/>
          </a:bodyPr>
          <a:lstStyle/>
          <a:p>
            <a:r>
              <a:rPr lang="en-US" sz="1800" dirty="0">
                <a:solidFill>
                  <a:schemeClr val="accent1">
                    <a:lumMod val="75000"/>
                  </a:schemeClr>
                </a:solidFill>
                <a:latin typeface="Cambria" panose="02040503050406030204" pitchFamily="18" charset="0"/>
                <a:ea typeface="Cambria" panose="02040503050406030204" pitchFamily="18" charset="0"/>
              </a:rPr>
              <a:t>Sticker Report:</a:t>
            </a:r>
            <a:endParaRPr lang="en-PK" sz="1800" dirty="0">
              <a:solidFill>
                <a:schemeClr val="accent1">
                  <a:lumMod val="75000"/>
                </a:schemeClr>
              </a:solidFill>
              <a:latin typeface="Cambria" panose="02040503050406030204" pitchFamily="18" charset="0"/>
              <a:ea typeface="Cambria" panose="02040503050406030204" pitchFamily="18" charset="0"/>
            </a:endParaRPr>
          </a:p>
        </p:txBody>
      </p:sp>
      <p:sp>
        <p:nvSpPr>
          <p:cNvPr id="4" name="Content Placeholder 3">
            <a:extLst>
              <a:ext uri="{FF2B5EF4-FFF2-40B4-BE49-F238E27FC236}">
                <a16:creationId xmlns:a16="http://schemas.microsoft.com/office/drawing/2014/main" id="{2C468852-449D-B1D8-973F-E9C5FAFF2AE8}"/>
              </a:ext>
            </a:extLst>
          </p:cNvPr>
          <p:cNvSpPr>
            <a:spLocks noGrp="1"/>
          </p:cNvSpPr>
          <p:nvPr>
            <p:ph idx="1"/>
          </p:nvPr>
        </p:nvSpPr>
        <p:spPr>
          <a:xfrm>
            <a:off x="838200" y="952165"/>
            <a:ext cx="10515600" cy="4351338"/>
          </a:xfrm>
        </p:spPr>
        <p:txBody>
          <a:bodyPr>
            <a:normAutofit/>
          </a:bodyPr>
          <a:lstStyle/>
          <a:p>
            <a:r>
              <a:rPr lang="en-US" sz="1800" dirty="0">
                <a:latin typeface="Georgia" panose="02040502050405020303" pitchFamily="18" charset="0"/>
              </a:rPr>
              <a:t>This sticker QR code</a:t>
            </a:r>
            <a:br>
              <a:rPr lang="en-US" sz="1800" dirty="0">
                <a:latin typeface="Georgia" panose="02040502050405020303" pitchFamily="18" charset="0"/>
              </a:rPr>
            </a:br>
            <a:r>
              <a:rPr lang="en-US" sz="1800" dirty="0">
                <a:latin typeface="Georgia" panose="02040502050405020303" pitchFamily="18" charset="0"/>
              </a:rPr>
              <a:t>have information </a:t>
            </a:r>
          </a:p>
          <a:p>
            <a:pPr marL="0" indent="0">
              <a:buNone/>
            </a:pPr>
            <a:r>
              <a:rPr lang="en-US" sz="1800" dirty="0">
                <a:latin typeface="Georgia" panose="02040502050405020303" pitchFamily="18" charset="0"/>
              </a:rPr>
              <a:t>according this sticker.</a:t>
            </a:r>
          </a:p>
          <a:p>
            <a:pPr marL="0" indent="0">
              <a:buNone/>
            </a:pPr>
            <a:r>
              <a:rPr lang="en-US" sz="1800" dirty="0">
                <a:latin typeface="Georgia" panose="02040502050405020303" pitchFamily="18" charset="0"/>
              </a:rPr>
              <a:t>User can scan</a:t>
            </a:r>
          </a:p>
          <a:p>
            <a:pPr marL="0" indent="0">
              <a:buNone/>
            </a:pPr>
            <a:r>
              <a:rPr lang="en-US" sz="1800" dirty="0">
                <a:latin typeface="Georgia" panose="02040502050405020303" pitchFamily="18" charset="0"/>
              </a:rPr>
              <a:t>and get information.</a:t>
            </a:r>
            <a:endParaRPr lang="en-PK" sz="1800" dirty="0">
              <a:latin typeface="Georgia" panose="02040502050405020303" pitchFamily="18" charset="0"/>
            </a:endParaRPr>
          </a:p>
        </p:txBody>
      </p:sp>
      <p:pic>
        <p:nvPicPr>
          <p:cNvPr id="5" name="Picture 4">
            <a:extLst>
              <a:ext uri="{FF2B5EF4-FFF2-40B4-BE49-F238E27FC236}">
                <a16:creationId xmlns:a16="http://schemas.microsoft.com/office/drawing/2014/main" id="{06CE76AC-4D40-A6A4-082D-2B8A8C06F334}"/>
              </a:ext>
            </a:extLst>
          </p:cNvPr>
          <p:cNvPicPr>
            <a:picLocks noChangeAspect="1"/>
          </p:cNvPicPr>
          <p:nvPr/>
        </p:nvPicPr>
        <p:blipFill rotWithShape="1">
          <a:blip r:embed="rId2"/>
          <a:srcRect l="35651" t="18621" r="36311" b="8203"/>
          <a:stretch/>
        </p:blipFill>
        <p:spPr bwMode="auto">
          <a:xfrm>
            <a:off x="4271962" y="752475"/>
            <a:ext cx="3648075" cy="53530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81130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083-96B3-D0B0-3EFC-CF755AE19350}"/>
              </a:ext>
            </a:extLst>
          </p:cNvPr>
          <p:cNvSpPr>
            <a:spLocks noGrp="1"/>
          </p:cNvSpPr>
          <p:nvPr>
            <p:ph type="title"/>
          </p:nvPr>
        </p:nvSpPr>
        <p:spPr>
          <a:xfrm>
            <a:off x="469709" y="163564"/>
            <a:ext cx="10515600" cy="667602"/>
          </a:xfrm>
        </p:spPr>
        <p:txBody>
          <a:bodyPr>
            <a:noAutofit/>
          </a:bodyPr>
          <a:lstStyle/>
          <a:p>
            <a:pPr marL="139700">
              <a:spcBef>
                <a:spcPts val="355"/>
              </a:spcBef>
            </a:pPr>
            <a:r>
              <a:rPr lang="en-US" sz="17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Production (New Form)</a:t>
            </a:r>
            <a:br>
              <a:rPr lang="en-US" sz="17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br>
              <a:rPr lang="en-US" sz="17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17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Work In Process</a:t>
            </a:r>
            <a:br>
              <a:rPr lang="en-US" sz="17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17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Form Name : ASD Production Scan</a:t>
            </a:r>
            <a:endParaRPr lang="en-PK" sz="17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endParaRPr>
          </a:p>
        </p:txBody>
      </p:sp>
      <p:pic>
        <p:nvPicPr>
          <p:cNvPr id="5" name="Picture 4">
            <a:extLst>
              <a:ext uri="{FF2B5EF4-FFF2-40B4-BE49-F238E27FC236}">
                <a16:creationId xmlns:a16="http://schemas.microsoft.com/office/drawing/2014/main" id="{8FBFED93-D72C-0BD4-4842-5BBF7672D63D}"/>
              </a:ext>
            </a:extLst>
          </p:cNvPr>
          <p:cNvPicPr>
            <a:picLocks noChangeAspect="1"/>
          </p:cNvPicPr>
          <p:nvPr/>
        </p:nvPicPr>
        <p:blipFill rotWithShape="1">
          <a:blip r:embed="rId2"/>
          <a:srcRect t="10677" r="13689" b="34245"/>
          <a:stretch/>
        </p:blipFill>
        <p:spPr bwMode="auto">
          <a:xfrm>
            <a:off x="709684" y="996284"/>
            <a:ext cx="10644116" cy="50223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34913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083-96B3-D0B0-3EFC-CF755AE19350}"/>
              </a:ext>
            </a:extLst>
          </p:cNvPr>
          <p:cNvSpPr>
            <a:spLocks noGrp="1"/>
          </p:cNvSpPr>
          <p:nvPr>
            <p:ph type="title"/>
          </p:nvPr>
        </p:nvSpPr>
        <p:spPr>
          <a:xfrm>
            <a:off x="838200" y="845955"/>
            <a:ext cx="10515600" cy="667602"/>
          </a:xfrm>
        </p:spPr>
        <p:txBody>
          <a:bodyPr>
            <a:normAutofit fontScale="90000"/>
          </a:bodyPr>
          <a:lstStyle/>
          <a:p>
            <a:pPr marL="139700">
              <a:spcBef>
                <a:spcPts val="235"/>
              </a:spcBef>
              <a:spcAft>
                <a:spcPts val="0"/>
              </a:spcAft>
            </a:pPr>
            <a:br>
              <a:rPr lang="en-US" sz="2000" dirty="0">
                <a:solidFill>
                  <a:schemeClr val="accent1">
                    <a:lumMod val="75000"/>
                  </a:schemeClr>
                </a:solidFill>
                <a:latin typeface="Cambria" panose="02040503050406030204" pitchFamily="18" charset="0"/>
                <a:ea typeface="Cambria" panose="02040503050406030204" pitchFamily="18" charset="0"/>
              </a:rPr>
            </a:br>
            <a: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Order Management Super User</a:t>
            </a:r>
            <a:br>
              <a:rPr lang="en-US" sz="2000" b="1" dirty="0">
                <a:solidFill>
                  <a:schemeClr val="accent1">
                    <a:lumMod val="75000"/>
                  </a:schemeClr>
                </a:solidFill>
                <a:latin typeface="Cambria" panose="02040503050406030204" pitchFamily="18" charset="0"/>
                <a:ea typeface="Cambria" panose="02040503050406030204" pitchFamily="18" charset="0"/>
              </a:rPr>
            </a:br>
            <a:r>
              <a:rPr lang="en-US" sz="2000" b="1" dirty="0">
                <a:solidFill>
                  <a:schemeClr val="accent1">
                    <a:lumMod val="75000"/>
                  </a:schemeClr>
                </a:solidFill>
                <a:latin typeface="Cambria" panose="02040503050406030204" pitchFamily="18" charset="0"/>
                <a:ea typeface="Cambria" panose="02040503050406030204" pitchFamily="18" charset="0"/>
              </a:rPr>
              <a:t>Dispatch</a:t>
            </a:r>
            <a:br>
              <a:rPr lang="en-US" dirty="0"/>
            </a:br>
            <a:r>
              <a:rPr lang="en-US" sz="2000" dirty="0">
                <a:effectLst/>
                <a:latin typeface="Georgia" panose="02040502050405020303" pitchFamily="18" charset="0"/>
                <a:ea typeface="Calibri" panose="020F0502020204030204" pitchFamily="34" charset="0"/>
              </a:rPr>
              <a:t>Standard</a:t>
            </a:r>
            <a:r>
              <a:rPr lang="en-US" sz="2000" spc="-1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dispatch</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form</a:t>
            </a:r>
            <a:r>
              <a:rPr lang="en-US" sz="2000" spc="-1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will</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be</a:t>
            </a:r>
            <a:r>
              <a:rPr lang="en-US" sz="2000" spc="-10"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available</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to</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user</a:t>
            </a:r>
            <a:r>
              <a:rPr lang="en-US" sz="2000" spc="-5"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for</a:t>
            </a:r>
            <a:r>
              <a:rPr lang="en-US" sz="2000" spc="-10" dirty="0">
                <a:effectLst/>
                <a:latin typeface="Georgia" panose="02040502050405020303" pitchFamily="18" charset="0"/>
                <a:ea typeface="Calibri" panose="020F0502020204030204" pitchFamily="34" charset="0"/>
              </a:rPr>
              <a:t> </a:t>
            </a:r>
            <a:r>
              <a:rPr lang="en-US" sz="2000" dirty="0">
                <a:effectLst/>
                <a:latin typeface="Georgia" panose="02040502050405020303" pitchFamily="18" charset="0"/>
                <a:ea typeface="Calibri" panose="020F0502020204030204" pitchFamily="34" charset="0"/>
              </a:rPr>
              <a:t>shipment.</a:t>
            </a:r>
            <a:br>
              <a:rPr lang="en-US" sz="1800" dirty="0">
                <a:effectLst/>
                <a:latin typeface="Calibri" panose="020F0502020204030204" pitchFamily="34" charset="0"/>
                <a:ea typeface="Calibri" panose="020F0502020204030204" pitchFamily="34" charset="0"/>
              </a:rPr>
            </a:br>
            <a:r>
              <a:rPr lang="en-US" sz="2000" b="1" u="sng" dirty="0">
                <a:solidFill>
                  <a:schemeClr val="accent1">
                    <a:lumMod val="75000"/>
                  </a:schemeClr>
                </a:solidFill>
                <a:effectLst/>
                <a:latin typeface="Cambria" panose="02040503050406030204" pitchFamily="18" charset="0"/>
                <a:ea typeface="Cambria" panose="02040503050406030204" pitchFamily="18" charset="0"/>
              </a:rPr>
              <a:t>Account for Dispatch</a:t>
            </a:r>
            <a:r>
              <a:rPr lang="en-US" sz="2000" dirty="0">
                <a:solidFill>
                  <a:schemeClr val="accent1">
                    <a:lumMod val="75000"/>
                  </a:schemeClr>
                </a:solidFill>
                <a:effectLst/>
                <a:latin typeface="Cambria" panose="02040503050406030204" pitchFamily="18" charset="0"/>
                <a:ea typeface="Cambria" panose="02040503050406030204" pitchFamily="18" charset="0"/>
              </a:rPr>
              <a:t>: </a:t>
            </a:r>
            <a:br>
              <a:rPr lang="en-PK" sz="1800" dirty="0">
                <a:effectLst/>
                <a:latin typeface="Calibri" panose="020F0502020204030204" pitchFamily="34" charset="0"/>
                <a:ea typeface="Calibri" panose="020F0502020204030204" pitchFamily="34" charset="0"/>
              </a:rPr>
            </a:br>
            <a:r>
              <a:rPr lang="en-US" sz="1800" dirty="0">
                <a:effectLst/>
                <a:latin typeface="Georgia" panose="02040502050405020303" pitchFamily="18" charset="0"/>
                <a:ea typeface="Calibri" panose="020F0502020204030204" pitchFamily="34" charset="0"/>
              </a:rPr>
              <a:t>At sales order shipment, order lines are costed and booked to a Deferred Cost of Goods Sold (COGS) account. This account is subsequently adjusted for any change in the percentage of earned or recognized revenue associated with the sales order lines.</a:t>
            </a:r>
            <a:br>
              <a:rPr lang="en-PK" sz="1800" dirty="0">
                <a:effectLst/>
                <a:latin typeface="Calibri" panose="020F0502020204030204" pitchFamily="34" charset="0"/>
                <a:ea typeface="Calibri" panose="020F0502020204030204" pitchFamily="34" charset="0"/>
              </a:rPr>
            </a:br>
            <a:br>
              <a:rPr lang="en-PK" sz="1800" dirty="0">
                <a:effectLst/>
                <a:latin typeface="Calibri" panose="020F0502020204030204" pitchFamily="34" charset="0"/>
                <a:ea typeface="Calibri" panose="020F0502020204030204" pitchFamily="34" charset="0"/>
              </a:rPr>
            </a:br>
            <a:endParaRPr lang="en-PK" dirty="0"/>
          </a:p>
        </p:txBody>
      </p:sp>
      <p:sp>
        <p:nvSpPr>
          <p:cNvPr id="4" name="Content Placeholder 3">
            <a:extLst>
              <a:ext uri="{FF2B5EF4-FFF2-40B4-BE49-F238E27FC236}">
                <a16:creationId xmlns:a16="http://schemas.microsoft.com/office/drawing/2014/main" id="{495C8934-A6DA-7A95-62EF-F1C241443F63}"/>
              </a:ext>
            </a:extLst>
          </p:cNvPr>
          <p:cNvSpPr>
            <a:spLocks noGrp="1"/>
          </p:cNvSpPr>
          <p:nvPr>
            <p:ph idx="1"/>
          </p:nvPr>
        </p:nvSpPr>
        <p:spPr/>
        <p:txBody>
          <a:bodyPr/>
          <a:lstStyle/>
          <a:p>
            <a:endParaRPr lang="en-PK" dirty="0"/>
          </a:p>
        </p:txBody>
      </p:sp>
      <p:sp>
        <p:nvSpPr>
          <p:cNvPr id="5" name="Rectangle 2">
            <a:extLst>
              <a:ext uri="{FF2B5EF4-FFF2-40B4-BE49-F238E27FC236}">
                <a16:creationId xmlns:a16="http://schemas.microsoft.com/office/drawing/2014/main" id="{C6287010-1844-11F7-0F7D-789B6A4DAB5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aphicFrame>
        <p:nvGraphicFramePr>
          <p:cNvPr id="7" name="Object 6">
            <a:extLst>
              <a:ext uri="{FF2B5EF4-FFF2-40B4-BE49-F238E27FC236}">
                <a16:creationId xmlns:a16="http://schemas.microsoft.com/office/drawing/2014/main" id="{6700595B-12FB-B1F7-5D09-58F97CD2C094}"/>
              </a:ext>
            </a:extLst>
          </p:cNvPr>
          <p:cNvGraphicFramePr>
            <a:graphicFrameLocks noChangeAspect="1"/>
          </p:cNvGraphicFramePr>
          <p:nvPr>
            <p:extLst>
              <p:ext uri="{D42A27DB-BD31-4B8C-83A1-F6EECF244321}">
                <p14:modId xmlns:p14="http://schemas.microsoft.com/office/powerpoint/2010/main" val="1441562818"/>
              </p:ext>
            </p:extLst>
          </p:nvPr>
        </p:nvGraphicFramePr>
        <p:xfrm>
          <a:off x="838200" y="1709621"/>
          <a:ext cx="10890913" cy="5148379"/>
        </p:xfrm>
        <a:graphic>
          <a:graphicData uri="http://schemas.openxmlformats.org/presentationml/2006/ole">
            <mc:AlternateContent xmlns:mc="http://schemas.openxmlformats.org/markup-compatibility/2006">
              <mc:Choice xmlns:v="urn:schemas-microsoft-com:vml" Requires="v">
                <p:oleObj r:id="rId2" imgW="7876190" imgH="4371429" progId="PBrush">
                  <p:embed/>
                </p:oleObj>
              </mc:Choice>
              <mc:Fallback>
                <p:oleObj r:id="rId2" imgW="7876190" imgH="4371429" progId="PBrush">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09621"/>
                        <a:ext cx="10890913" cy="5148379"/>
                      </a:xfrm>
                      <a:prstGeom prst="rect">
                        <a:avLst/>
                      </a:prstGeom>
                      <a:noFill/>
                    </p:spPr>
                  </p:pic>
                </p:oleObj>
              </mc:Fallback>
            </mc:AlternateContent>
          </a:graphicData>
        </a:graphic>
      </p:graphicFrame>
    </p:spTree>
    <p:extLst>
      <p:ext uri="{BB962C8B-B14F-4D97-AF65-F5344CB8AC3E}">
        <p14:creationId xmlns:p14="http://schemas.microsoft.com/office/powerpoint/2010/main" val="155413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083-96B3-D0B0-3EFC-CF755AE19350}"/>
              </a:ext>
            </a:extLst>
          </p:cNvPr>
          <p:cNvSpPr>
            <a:spLocks noGrp="1"/>
          </p:cNvSpPr>
          <p:nvPr>
            <p:ph type="title"/>
          </p:nvPr>
        </p:nvSpPr>
        <p:spPr>
          <a:xfrm>
            <a:off x="644768" y="470679"/>
            <a:ext cx="10867293" cy="651801"/>
          </a:xfrm>
        </p:spPr>
        <p:txBody>
          <a:bodyPr>
            <a:normAutofit fontScale="90000"/>
          </a:bodyPr>
          <a:lstStyle/>
          <a:p>
            <a:br>
              <a:rPr lang="en-US" sz="2000" dirty="0">
                <a:solidFill>
                  <a:schemeClr val="accent1">
                    <a:lumMod val="75000"/>
                  </a:schemeClr>
                </a:solidFill>
                <a:latin typeface="Cambria" panose="02040503050406030204" pitchFamily="18" charset="0"/>
                <a:ea typeface="Cambria" panose="02040503050406030204" pitchFamily="18" charset="0"/>
              </a:rPr>
            </a:br>
            <a: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Order Management Super User</a:t>
            </a:r>
            <a:b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Form Name : Shipping Transactions</a:t>
            </a:r>
            <a:b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b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2000" b="1" dirty="0">
                <a:solidFill>
                  <a:schemeClr val="accent1">
                    <a:lumMod val="75000"/>
                  </a:schemeClr>
                </a:solidFill>
                <a:latin typeface="Cambria" panose="02040503050406030204" pitchFamily="18" charset="0"/>
                <a:ea typeface="Cambria" panose="02040503050406030204" pitchFamily="18" charset="0"/>
              </a:rPr>
              <a:t>Dispatch Lines detail :</a:t>
            </a:r>
            <a:br>
              <a:rPr lang="en-US" dirty="0"/>
            </a:br>
            <a:endParaRPr lang="en-PK" dirty="0"/>
          </a:p>
        </p:txBody>
      </p:sp>
      <p:sp>
        <p:nvSpPr>
          <p:cNvPr id="4" name="Content Placeholder 3">
            <a:extLst>
              <a:ext uri="{FF2B5EF4-FFF2-40B4-BE49-F238E27FC236}">
                <a16:creationId xmlns:a16="http://schemas.microsoft.com/office/drawing/2014/main" id="{D3F4F2AD-F163-4E3A-3F06-78BBDE9F914D}"/>
              </a:ext>
            </a:extLst>
          </p:cNvPr>
          <p:cNvSpPr>
            <a:spLocks noGrp="1"/>
          </p:cNvSpPr>
          <p:nvPr>
            <p:ph idx="1"/>
          </p:nvPr>
        </p:nvSpPr>
        <p:spPr/>
        <p:txBody>
          <a:bodyPr/>
          <a:lstStyle/>
          <a:p>
            <a:endParaRPr lang="en-PK" dirty="0"/>
          </a:p>
        </p:txBody>
      </p:sp>
      <p:sp>
        <p:nvSpPr>
          <p:cNvPr id="5" name="Rectangle 2">
            <a:extLst>
              <a:ext uri="{FF2B5EF4-FFF2-40B4-BE49-F238E27FC236}">
                <a16:creationId xmlns:a16="http://schemas.microsoft.com/office/drawing/2014/main" id="{F153ED10-4B49-9473-E44B-A814C81AF5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aphicFrame>
        <p:nvGraphicFramePr>
          <p:cNvPr id="7" name="Object 6">
            <a:extLst>
              <a:ext uri="{FF2B5EF4-FFF2-40B4-BE49-F238E27FC236}">
                <a16:creationId xmlns:a16="http://schemas.microsoft.com/office/drawing/2014/main" id="{88CA94F5-D8EF-7B24-D67C-0D18FAB2DF7C}"/>
              </a:ext>
            </a:extLst>
          </p:cNvPr>
          <p:cNvGraphicFramePr>
            <a:graphicFrameLocks noChangeAspect="1"/>
          </p:cNvGraphicFramePr>
          <p:nvPr>
            <p:extLst>
              <p:ext uri="{D42A27DB-BD31-4B8C-83A1-F6EECF244321}">
                <p14:modId xmlns:p14="http://schemas.microsoft.com/office/powerpoint/2010/main" val="1218123780"/>
              </p:ext>
            </p:extLst>
          </p:nvPr>
        </p:nvGraphicFramePr>
        <p:xfrm>
          <a:off x="736982" y="1314030"/>
          <a:ext cx="10616818" cy="4694829"/>
        </p:xfrm>
        <a:graphic>
          <a:graphicData uri="http://schemas.openxmlformats.org/presentationml/2006/ole">
            <mc:AlternateContent xmlns:mc="http://schemas.openxmlformats.org/markup-compatibility/2006">
              <mc:Choice xmlns:v="urn:schemas-microsoft-com:vml" Requires="v">
                <p:oleObj r:id="rId2" imgW="10790476" imgH="4819048" progId="PBrush">
                  <p:embed/>
                </p:oleObj>
              </mc:Choice>
              <mc:Fallback>
                <p:oleObj r:id="rId2" imgW="10790476" imgH="4819048" progId="PBrush">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982" y="1314030"/>
                        <a:ext cx="10616818" cy="4694829"/>
                      </a:xfrm>
                      <a:prstGeom prst="rect">
                        <a:avLst/>
                      </a:prstGeom>
                      <a:noFill/>
                    </p:spPr>
                  </p:pic>
                </p:oleObj>
              </mc:Fallback>
            </mc:AlternateContent>
          </a:graphicData>
        </a:graphic>
      </p:graphicFrame>
    </p:spTree>
    <p:extLst>
      <p:ext uri="{BB962C8B-B14F-4D97-AF65-F5344CB8AC3E}">
        <p14:creationId xmlns:p14="http://schemas.microsoft.com/office/powerpoint/2010/main" val="3983659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94EF6-9901-9FA3-FBE7-623166BDF396}"/>
              </a:ext>
            </a:extLst>
          </p:cNvPr>
          <p:cNvSpPr>
            <a:spLocks noGrp="1"/>
          </p:cNvSpPr>
          <p:nvPr>
            <p:ph type="ctrTitle"/>
          </p:nvPr>
        </p:nvSpPr>
        <p:spPr>
          <a:xfrm>
            <a:off x="1617785" y="10856"/>
            <a:ext cx="9788767" cy="733779"/>
          </a:xfrm>
        </p:spPr>
        <p:txBody>
          <a:bodyPr>
            <a:normAutofit fontScale="90000"/>
          </a:bodyPr>
          <a:lstStyle/>
          <a:p>
            <a:pPr algn="just"/>
            <a:br>
              <a:rPr lang="en-US" sz="4400" dirty="0">
                <a:latin typeface="+mn-lt"/>
              </a:rPr>
            </a:br>
            <a:br>
              <a:rPr lang="en-US" sz="4400" dirty="0">
                <a:latin typeface="+mn-lt"/>
              </a:rPr>
            </a:br>
            <a:r>
              <a:rPr lang="en-US" sz="4400" dirty="0">
                <a:solidFill>
                  <a:schemeClr val="accent1">
                    <a:lumMod val="75000"/>
                  </a:schemeClr>
                </a:solidFill>
                <a:latin typeface="+mn-lt"/>
              </a:rPr>
              <a:t>Overview (Cont’d)</a:t>
            </a:r>
          </a:p>
        </p:txBody>
      </p:sp>
      <p:pic>
        <p:nvPicPr>
          <p:cNvPr id="5" name="Picture 4">
            <a:extLst>
              <a:ext uri="{FF2B5EF4-FFF2-40B4-BE49-F238E27FC236}">
                <a16:creationId xmlns:a16="http://schemas.microsoft.com/office/drawing/2014/main" id="{4483A3C1-47C3-5971-2CF5-0349FBAACE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326" y="131299"/>
            <a:ext cx="914658" cy="565425"/>
          </a:xfrm>
          <a:prstGeom prst="rect">
            <a:avLst/>
          </a:prstGeom>
          <a:noFill/>
          <a:ln>
            <a:noFill/>
          </a:ln>
        </p:spPr>
      </p:pic>
      <p:sp>
        <p:nvSpPr>
          <p:cNvPr id="3" name="TextBox 2">
            <a:extLst>
              <a:ext uri="{FF2B5EF4-FFF2-40B4-BE49-F238E27FC236}">
                <a16:creationId xmlns:a16="http://schemas.microsoft.com/office/drawing/2014/main" id="{8CFC1BA3-7D41-1362-B952-521FB79AD144}"/>
              </a:ext>
            </a:extLst>
          </p:cNvPr>
          <p:cNvSpPr txBox="1"/>
          <p:nvPr/>
        </p:nvSpPr>
        <p:spPr>
          <a:xfrm>
            <a:off x="97460" y="744635"/>
            <a:ext cx="11074632" cy="2421432"/>
          </a:xfrm>
          <a:prstGeom prst="rect">
            <a:avLst/>
          </a:prstGeom>
          <a:noFill/>
        </p:spPr>
        <p:txBody>
          <a:bodyPr wrap="square" rtlCol="0">
            <a:spAutoFit/>
          </a:bodyPr>
          <a:lstStyle/>
          <a:p>
            <a:pPr marL="139700">
              <a:spcBef>
                <a:spcPts val="905"/>
              </a:spcBef>
            </a:pPr>
            <a:r>
              <a:rPr lang="en-US"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t>
            </a:r>
            <a:r>
              <a:rPr lang="en-US" b="1" dirty="0">
                <a:solidFill>
                  <a:schemeClr val="accent1">
                    <a:lumMod val="75000"/>
                  </a:schemeClr>
                </a:solidFill>
                <a:effectLst/>
                <a:latin typeface="Calibri" panose="020F0502020204030204" pitchFamily="34" charset="0"/>
                <a:ea typeface="Calibri" panose="020F0502020204030204" pitchFamily="34" charset="0"/>
              </a:rPr>
              <a:t>DM1 Production Planning</a:t>
            </a:r>
            <a:endParaRPr lang="en-US" b="1" dirty="0">
              <a:solidFill>
                <a:schemeClr val="accent1">
                  <a:lumMod val="75000"/>
                </a:schemeClr>
              </a:solidFill>
              <a:latin typeface="Calibri" panose="020F0502020204030204" pitchFamily="34" charset="0"/>
              <a:ea typeface="Calibri" panose="020F0502020204030204" pitchFamily="34" charset="0"/>
            </a:endParaRPr>
          </a:p>
          <a:p>
            <a:pPr marL="139700">
              <a:spcBef>
                <a:spcPts val="905"/>
              </a:spcBef>
            </a:pPr>
            <a:r>
              <a:rPr lang="en-US" b="1" dirty="0">
                <a:solidFill>
                  <a:schemeClr val="accent1">
                    <a:lumMod val="75000"/>
                  </a:schemeClr>
                </a:solidFill>
                <a:latin typeface="Calibri" panose="020F0502020204030204" pitchFamily="34" charset="0"/>
                <a:ea typeface="Calibri" panose="020F0502020204030204" pitchFamily="34" charset="0"/>
              </a:rPr>
              <a:t>Form Name : Yarn Requisition</a:t>
            </a:r>
          </a:p>
          <a:p>
            <a:pPr marL="139700">
              <a:spcBef>
                <a:spcPts val="905"/>
              </a:spcBef>
            </a:pPr>
            <a:r>
              <a:rPr lang="en-US"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Yarn</a:t>
            </a:r>
            <a:r>
              <a:rPr lang="en-US" b="1" kern="0" spc="-1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 </a:t>
            </a:r>
            <a:r>
              <a:rPr lang="en-US"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Demand/</a:t>
            </a:r>
            <a:r>
              <a:rPr lang="en-US" b="1" kern="0" spc="-15"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 </a:t>
            </a:r>
            <a:r>
              <a:rPr lang="en-US"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Requisition</a:t>
            </a:r>
            <a:r>
              <a:rPr lang="en-US" b="1" kern="0" spc="-2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 </a:t>
            </a:r>
            <a:r>
              <a:rPr lang="en-US"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&amp;</a:t>
            </a:r>
            <a:r>
              <a:rPr lang="en-US" b="1" kern="0" spc="-15"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 </a:t>
            </a:r>
            <a:r>
              <a:rPr lang="en-US"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Purchase</a:t>
            </a:r>
            <a:r>
              <a:rPr lang="en-US" b="1" kern="0" spc="-1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 </a:t>
            </a:r>
            <a:r>
              <a:rPr lang="en-US"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Order</a:t>
            </a:r>
            <a:endParaRPr lang="en-PK"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endParaRPr>
          </a:p>
          <a:p>
            <a:pPr marL="139700" marR="362585" algn="just">
              <a:lnSpc>
                <a:spcPct val="113000"/>
              </a:lnSpc>
              <a:spcBef>
                <a:spcPts val="235"/>
              </a:spcBef>
              <a:spcAft>
                <a:spcPts val="0"/>
              </a:spcAft>
            </a:pPr>
            <a:r>
              <a:rPr lang="en-US" sz="1600" dirty="0">
                <a:effectLst/>
                <a:latin typeface="Georgia" panose="02040502050405020303" pitchFamily="18" charset="0"/>
                <a:ea typeface="Calibri" panose="020F0502020204030204" pitchFamily="34" charset="0"/>
              </a:rPr>
              <a:t>Yarn demand / requisition will be raised by procurement department on the basis of yarn requisition</a:t>
            </a:r>
            <a:r>
              <a:rPr lang="en-US" sz="1600" spc="-235"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planning</a:t>
            </a:r>
            <a:r>
              <a:rPr lang="en-US" sz="1600" spc="-10"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raised by planning</a:t>
            </a:r>
            <a:r>
              <a:rPr lang="en-US" sz="1600" spc="-5" dirty="0">
                <a:effectLst/>
                <a:latin typeface="Georgia" panose="02040502050405020303" pitchFamily="18" charset="0"/>
                <a:ea typeface="Calibri" panose="020F0502020204030204" pitchFamily="34" charset="0"/>
              </a:rPr>
              <a:t> </a:t>
            </a:r>
            <a:r>
              <a:rPr lang="en-US" sz="1600" dirty="0">
                <a:effectLst/>
                <a:latin typeface="Georgia" panose="02040502050405020303" pitchFamily="18" charset="0"/>
                <a:ea typeface="Calibri" panose="020F0502020204030204" pitchFamily="34" charset="0"/>
              </a:rPr>
              <a:t>department.</a:t>
            </a:r>
            <a:endParaRPr lang="en-PK" sz="1600" dirty="0">
              <a:effectLst/>
              <a:latin typeface="Georgia" panose="02040502050405020303" pitchFamily="18" charset="0"/>
              <a:ea typeface="Calibri" panose="020F0502020204030204" pitchFamily="34" charset="0"/>
            </a:endParaRPr>
          </a:p>
          <a:p>
            <a:pPr algn="just"/>
            <a:r>
              <a:rPr lang="en-US" b="1" dirty="0">
                <a:solidFill>
                  <a:schemeClr val="accent1">
                    <a:lumMod val="75000"/>
                  </a:schemeClr>
                </a:solidFill>
                <a:effectLst/>
                <a:latin typeface="Calibri" panose="020F0502020204030204" pitchFamily="34" charset="0"/>
                <a:ea typeface="Calibri" panose="020F0502020204030204" pitchFamily="34" charset="0"/>
              </a:rPr>
              <a:t>   Yarn</a:t>
            </a:r>
            <a:r>
              <a:rPr lang="en-US" b="1" spc="-20" dirty="0">
                <a:solidFill>
                  <a:schemeClr val="accent1">
                    <a:lumMod val="75000"/>
                  </a:schemeClr>
                </a:solidFill>
                <a:effectLst/>
                <a:latin typeface="Calibri" panose="020F0502020204030204" pitchFamily="34" charset="0"/>
                <a:ea typeface="Calibri" panose="020F0502020204030204" pitchFamily="34" charset="0"/>
              </a:rPr>
              <a:t> </a:t>
            </a:r>
            <a:r>
              <a:rPr lang="en-US" b="1" dirty="0">
                <a:solidFill>
                  <a:schemeClr val="accent1">
                    <a:lumMod val="75000"/>
                  </a:schemeClr>
                </a:solidFill>
                <a:effectLst/>
                <a:latin typeface="Calibri" panose="020F0502020204030204" pitchFamily="34" charset="0"/>
                <a:ea typeface="Calibri" panose="020F0502020204030204" pitchFamily="34" charset="0"/>
              </a:rPr>
              <a:t>Requisition</a:t>
            </a:r>
            <a:r>
              <a:rPr lang="en-US" b="1" spc="-15" dirty="0">
                <a:solidFill>
                  <a:schemeClr val="accent1">
                    <a:lumMod val="75000"/>
                  </a:schemeClr>
                </a:solidFill>
                <a:effectLst/>
                <a:latin typeface="Calibri" panose="020F0502020204030204" pitchFamily="34" charset="0"/>
                <a:ea typeface="Calibri" panose="020F0502020204030204" pitchFamily="34" charset="0"/>
              </a:rPr>
              <a:t> </a:t>
            </a:r>
            <a:r>
              <a:rPr lang="en-US" b="1" dirty="0">
                <a:solidFill>
                  <a:schemeClr val="accent1">
                    <a:lumMod val="75000"/>
                  </a:schemeClr>
                </a:solidFill>
                <a:effectLst/>
                <a:latin typeface="Calibri" panose="020F0502020204030204" pitchFamily="34" charset="0"/>
                <a:ea typeface="Calibri" panose="020F0502020204030204" pitchFamily="34" charset="0"/>
              </a:rPr>
              <a:t>Plannings</a:t>
            </a:r>
            <a:endParaRPr lang="en-PK" dirty="0">
              <a:solidFill>
                <a:schemeClr val="accent1">
                  <a:lumMod val="75000"/>
                </a:schemeClr>
              </a:solidFill>
              <a:effectLst/>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endParaRPr lang="en-PK" sz="2200" dirty="0">
              <a:latin typeface="Georgia" panose="02040502050405020303" pitchFamily="18" charset="0"/>
            </a:endParaRPr>
          </a:p>
        </p:txBody>
      </p:sp>
      <p:cxnSp>
        <p:nvCxnSpPr>
          <p:cNvPr id="6" name="Straight Connector 5">
            <a:extLst>
              <a:ext uri="{FF2B5EF4-FFF2-40B4-BE49-F238E27FC236}">
                <a16:creationId xmlns:a16="http://schemas.microsoft.com/office/drawing/2014/main" id="{3F20556E-24D1-43D1-C99A-9A52C1B70E51}"/>
              </a:ext>
            </a:extLst>
          </p:cNvPr>
          <p:cNvCxnSpPr/>
          <p:nvPr/>
        </p:nvCxnSpPr>
        <p:spPr>
          <a:xfrm>
            <a:off x="410308" y="750278"/>
            <a:ext cx="11324492"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image1.jpeg">
            <a:extLst>
              <a:ext uri="{FF2B5EF4-FFF2-40B4-BE49-F238E27FC236}">
                <a16:creationId xmlns:a16="http://schemas.microsoft.com/office/drawing/2014/main" id="{CC3C3D99-7B2F-1C9D-11F8-C3D3BF274D24}"/>
              </a:ext>
            </a:extLst>
          </p:cNvPr>
          <p:cNvPicPr>
            <a:picLocks noChangeAspect="1"/>
          </p:cNvPicPr>
          <p:nvPr/>
        </p:nvPicPr>
        <p:blipFill rotWithShape="1">
          <a:blip r:embed="rId4" cstate="print"/>
          <a:srcRect b="3655"/>
          <a:stretch/>
        </p:blipFill>
        <p:spPr>
          <a:xfrm>
            <a:off x="156250" y="2743554"/>
            <a:ext cx="11832608" cy="4114446"/>
          </a:xfrm>
          <a:prstGeom prst="rect">
            <a:avLst/>
          </a:prstGeom>
        </p:spPr>
      </p:pic>
    </p:spTree>
    <p:extLst>
      <p:ext uri="{BB962C8B-B14F-4D97-AF65-F5344CB8AC3E}">
        <p14:creationId xmlns:p14="http://schemas.microsoft.com/office/powerpoint/2010/main" val="2311954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083-96B3-D0B0-3EFC-CF755AE19350}"/>
              </a:ext>
            </a:extLst>
          </p:cNvPr>
          <p:cNvSpPr>
            <a:spLocks noGrp="1"/>
          </p:cNvSpPr>
          <p:nvPr>
            <p:ph type="title"/>
          </p:nvPr>
        </p:nvSpPr>
        <p:spPr>
          <a:xfrm>
            <a:off x="838200" y="684108"/>
            <a:ext cx="10515600" cy="667602"/>
          </a:xfrm>
        </p:spPr>
        <p:txBody>
          <a:bodyPr>
            <a:normAutofit fontScale="90000"/>
          </a:bodyPr>
          <a:lstStyle/>
          <a:p>
            <a: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Order Management Super User</a:t>
            </a:r>
            <a:b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Form Name : Shipping Transactions</a:t>
            </a:r>
            <a:b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b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2000" b="1" dirty="0">
                <a:solidFill>
                  <a:schemeClr val="accent1">
                    <a:lumMod val="75000"/>
                  </a:schemeClr>
                </a:solidFill>
                <a:latin typeface="Cambria" panose="02040503050406030204" pitchFamily="18" charset="0"/>
                <a:ea typeface="Cambria" panose="02040503050406030204" pitchFamily="18" charset="0"/>
              </a:rPr>
              <a:t>Dispatch:</a:t>
            </a:r>
            <a:br>
              <a:rPr lang="en-US" sz="2000" dirty="0"/>
            </a:br>
            <a:r>
              <a:rPr lang="en-US" sz="2000" dirty="0">
                <a:effectLst/>
                <a:latin typeface="Cambria" panose="02040503050406030204" pitchFamily="18" charset="0"/>
                <a:ea typeface="Cambria" panose="02040503050406030204" pitchFamily="18" charset="0"/>
              </a:rPr>
              <a:t>Select item which you want to dispatch. Assign delivery number by using auto create delivery and</a:t>
            </a:r>
            <a:r>
              <a:rPr lang="en-US" sz="2000" spc="-235" dirty="0">
                <a:effectLst/>
                <a:latin typeface="Cambria" panose="02040503050406030204" pitchFamily="18" charset="0"/>
                <a:ea typeface="Cambria" panose="02040503050406030204" pitchFamily="18" charset="0"/>
              </a:rPr>
              <a:t> </a:t>
            </a:r>
            <a:r>
              <a:rPr lang="en-US" sz="2000" dirty="0">
                <a:effectLst/>
                <a:latin typeface="Cambria" panose="02040503050406030204" pitchFamily="18" charset="0"/>
                <a:ea typeface="Cambria" panose="02040503050406030204" pitchFamily="18" charset="0"/>
              </a:rPr>
              <a:t>perform pick</a:t>
            </a:r>
            <a:r>
              <a:rPr lang="en-US" sz="2000" spc="-15" dirty="0">
                <a:effectLst/>
                <a:latin typeface="Cambria" panose="02040503050406030204" pitchFamily="18" charset="0"/>
                <a:ea typeface="Cambria" panose="02040503050406030204" pitchFamily="18" charset="0"/>
              </a:rPr>
              <a:t> </a:t>
            </a:r>
            <a:r>
              <a:rPr lang="en-US" sz="2000" dirty="0">
                <a:effectLst/>
                <a:latin typeface="Cambria" panose="02040503050406030204" pitchFamily="18" charset="0"/>
                <a:ea typeface="Cambria" panose="02040503050406030204" pitchFamily="18" charset="0"/>
              </a:rPr>
              <a:t>release activity from</a:t>
            </a:r>
            <a:r>
              <a:rPr lang="en-US" sz="2000" spc="-10" dirty="0">
                <a:effectLst/>
                <a:latin typeface="Cambria" panose="02040503050406030204" pitchFamily="18" charset="0"/>
                <a:ea typeface="Cambria" panose="02040503050406030204" pitchFamily="18" charset="0"/>
              </a:rPr>
              <a:t> </a:t>
            </a:r>
            <a:r>
              <a:rPr lang="en-US" sz="2000" dirty="0">
                <a:effectLst/>
                <a:latin typeface="Cambria" panose="02040503050406030204" pitchFamily="18" charset="0"/>
                <a:ea typeface="Cambria" panose="02040503050406030204" pitchFamily="18" charset="0"/>
              </a:rPr>
              <a:t>action</a:t>
            </a:r>
            <a:r>
              <a:rPr lang="en-US" sz="2000" spc="-5" dirty="0">
                <a:effectLst/>
                <a:latin typeface="Cambria" panose="02040503050406030204" pitchFamily="18" charset="0"/>
                <a:ea typeface="Cambria" panose="02040503050406030204" pitchFamily="18" charset="0"/>
              </a:rPr>
              <a:t> </a:t>
            </a:r>
            <a:r>
              <a:rPr lang="en-US" sz="2000" dirty="0">
                <a:effectLst/>
                <a:latin typeface="Cambria" panose="02040503050406030204" pitchFamily="18" charset="0"/>
                <a:ea typeface="Cambria" panose="02040503050406030204" pitchFamily="18" charset="0"/>
              </a:rPr>
              <a:t>block.</a:t>
            </a:r>
            <a:endParaRPr lang="en-PK" sz="2000" dirty="0"/>
          </a:p>
        </p:txBody>
      </p:sp>
      <p:sp>
        <p:nvSpPr>
          <p:cNvPr id="5" name="Rectangle 2">
            <a:extLst>
              <a:ext uri="{FF2B5EF4-FFF2-40B4-BE49-F238E27FC236}">
                <a16:creationId xmlns:a16="http://schemas.microsoft.com/office/drawing/2014/main" id="{BC2DB30C-8039-B5AF-19F0-7F1BCB0C14F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aphicFrame>
        <p:nvGraphicFramePr>
          <p:cNvPr id="7" name="Object 6">
            <a:extLst>
              <a:ext uri="{FF2B5EF4-FFF2-40B4-BE49-F238E27FC236}">
                <a16:creationId xmlns:a16="http://schemas.microsoft.com/office/drawing/2014/main" id="{D8A643C8-0C46-6152-685E-84D8F21F8431}"/>
              </a:ext>
            </a:extLst>
          </p:cNvPr>
          <p:cNvGraphicFramePr>
            <a:graphicFrameLocks noChangeAspect="1"/>
          </p:cNvGraphicFramePr>
          <p:nvPr>
            <p:extLst>
              <p:ext uri="{D42A27DB-BD31-4B8C-83A1-F6EECF244321}">
                <p14:modId xmlns:p14="http://schemas.microsoft.com/office/powerpoint/2010/main" val="968199260"/>
              </p:ext>
            </p:extLst>
          </p:nvPr>
        </p:nvGraphicFramePr>
        <p:xfrm>
          <a:off x="934348" y="1813230"/>
          <a:ext cx="10740785" cy="4773682"/>
        </p:xfrm>
        <a:graphic>
          <a:graphicData uri="http://schemas.openxmlformats.org/presentationml/2006/ole">
            <mc:AlternateContent xmlns:mc="http://schemas.openxmlformats.org/markup-compatibility/2006">
              <mc:Choice xmlns:v="urn:schemas-microsoft-com:vml" Requires="v">
                <p:oleObj r:id="rId2" imgW="10802858" imgH="4819048" progId="PBrush">
                  <p:embed/>
                </p:oleObj>
              </mc:Choice>
              <mc:Fallback>
                <p:oleObj r:id="rId2" imgW="10802858" imgH="4819048" progId="PBrush">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348" y="1813230"/>
                        <a:ext cx="10740785" cy="4773682"/>
                      </a:xfrm>
                      <a:prstGeom prst="rect">
                        <a:avLst/>
                      </a:prstGeom>
                      <a:noFill/>
                    </p:spPr>
                  </p:pic>
                </p:oleObj>
              </mc:Fallback>
            </mc:AlternateContent>
          </a:graphicData>
        </a:graphic>
      </p:graphicFrame>
    </p:spTree>
    <p:extLst>
      <p:ext uri="{BB962C8B-B14F-4D97-AF65-F5344CB8AC3E}">
        <p14:creationId xmlns:p14="http://schemas.microsoft.com/office/powerpoint/2010/main" val="11717242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083-96B3-D0B0-3EFC-CF755AE19350}"/>
              </a:ext>
            </a:extLst>
          </p:cNvPr>
          <p:cNvSpPr>
            <a:spLocks noGrp="1"/>
          </p:cNvSpPr>
          <p:nvPr>
            <p:ph type="title"/>
          </p:nvPr>
        </p:nvSpPr>
        <p:spPr>
          <a:xfrm>
            <a:off x="838200" y="286394"/>
            <a:ext cx="10515600" cy="1694803"/>
          </a:xfrm>
        </p:spPr>
        <p:txBody>
          <a:bodyPr>
            <a:normAutofit fontScale="90000"/>
          </a:bodyPr>
          <a:lstStyle/>
          <a:p>
            <a: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Order Management Super User</a:t>
            </a:r>
            <a:b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Form Name : Shipping Transactions</a:t>
            </a:r>
            <a:br>
              <a:rPr lang="en-US" sz="2000" b="1" dirty="0">
                <a:solidFill>
                  <a:schemeClr val="accent1">
                    <a:lumMod val="75000"/>
                  </a:schemeClr>
                </a:solidFill>
                <a:latin typeface="Cambria" panose="02040503050406030204" pitchFamily="18" charset="0"/>
                <a:ea typeface="Cambria" panose="02040503050406030204" pitchFamily="18" charset="0"/>
              </a:rPr>
            </a:br>
            <a:br>
              <a:rPr lang="en-US" sz="2000" b="1" dirty="0">
                <a:solidFill>
                  <a:schemeClr val="accent1">
                    <a:lumMod val="75000"/>
                  </a:schemeClr>
                </a:solidFill>
                <a:latin typeface="Cambria" panose="02040503050406030204" pitchFamily="18" charset="0"/>
                <a:ea typeface="Cambria" panose="02040503050406030204" pitchFamily="18" charset="0"/>
              </a:rPr>
            </a:br>
            <a:r>
              <a:rPr lang="en-US" sz="2000" b="1" dirty="0">
                <a:solidFill>
                  <a:schemeClr val="accent1">
                    <a:lumMod val="75000"/>
                  </a:schemeClr>
                </a:solidFill>
                <a:latin typeface="Cambria" panose="02040503050406030204" pitchFamily="18" charset="0"/>
                <a:ea typeface="Cambria" panose="02040503050406030204" pitchFamily="18" charset="0"/>
              </a:rPr>
              <a:t>Dispatch:</a:t>
            </a:r>
            <a:br>
              <a:rPr lang="en-US" dirty="0"/>
            </a:br>
            <a:r>
              <a:rPr lang="en-US" sz="2000" dirty="0">
                <a:latin typeface="Cambria" panose="02040503050406030204" pitchFamily="18" charset="0"/>
                <a:ea typeface="Cambria" panose="02040503050406030204" pitchFamily="18" charset="0"/>
              </a:rPr>
              <a:t>Launch pick release</a:t>
            </a:r>
            <a:br>
              <a:rPr lang="en-US" sz="2000" dirty="0">
                <a:latin typeface="Cambria" panose="02040503050406030204" pitchFamily="18" charset="0"/>
                <a:ea typeface="Cambria" panose="02040503050406030204" pitchFamily="18" charset="0"/>
              </a:rPr>
            </a:br>
            <a:endParaRPr lang="en-PK" sz="2000" dirty="0">
              <a:latin typeface="Cambria" panose="02040503050406030204" pitchFamily="18" charset="0"/>
              <a:ea typeface="Cambria" panose="02040503050406030204" pitchFamily="18" charset="0"/>
            </a:endParaRPr>
          </a:p>
        </p:txBody>
      </p:sp>
      <p:sp>
        <p:nvSpPr>
          <p:cNvPr id="5" name="Rectangle 2">
            <a:extLst>
              <a:ext uri="{FF2B5EF4-FFF2-40B4-BE49-F238E27FC236}">
                <a16:creationId xmlns:a16="http://schemas.microsoft.com/office/drawing/2014/main" id="{A02F542F-6577-4541-146A-DCB9307BB8E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aphicFrame>
        <p:nvGraphicFramePr>
          <p:cNvPr id="7" name="Object 6">
            <a:extLst>
              <a:ext uri="{FF2B5EF4-FFF2-40B4-BE49-F238E27FC236}">
                <a16:creationId xmlns:a16="http://schemas.microsoft.com/office/drawing/2014/main" id="{54C18480-6DA8-9678-EBA4-6869DD385551}"/>
              </a:ext>
            </a:extLst>
          </p:cNvPr>
          <p:cNvGraphicFramePr>
            <a:graphicFrameLocks noChangeAspect="1"/>
          </p:cNvGraphicFramePr>
          <p:nvPr>
            <p:extLst>
              <p:ext uri="{D42A27DB-BD31-4B8C-83A1-F6EECF244321}">
                <p14:modId xmlns:p14="http://schemas.microsoft.com/office/powerpoint/2010/main" val="3606926210"/>
              </p:ext>
            </p:extLst>
          </p:nvPr>
        </p:nvGraphicFramePr>
        <p:xfrm>
          <a:off x="838200" y="1848964"/>
          <a:ext cx="10912356" cy="4476456"/>
        </p:xfrm>
        <a:graphic>
          <a:graphicData uri="http://schemas.openxmlformats.org/presentationml/2006/ole">
            <mc:AlternateContent xmlns:mc="http://schemas.openxmlformats.org/markup-compatibility/2006">
              <mc:Choice xmlns:v="urn:schemas-microsoft-com:vml" Requires="v">
                <p:oleObj r:id="rId2" imgW="11685714" imgH="4809524" progId="PBrush">
                  <p:embed/>
                </p:oleObj>
              </mc:Choice>
              <mc:Fallback>
                <p:oleObj r:id="rId2" imgW="11685714" imgH="4809524" progId="PBrush">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48964"/>
                        <a:ext cx="10912356" cy="4476456"/>
                      </a:xfrm>
                      <a:prstGeom prst="rect">
                        <a:avLst/>
                      </a:prstGeom>
                      <a:noFill/>
                    </p:spPr>
                  </p:pic>
                </p:oleObj>
              </mc:Fallback>
            </mc:AlternateContent>
          </a:graphicData>
        </a:graphic>
      </p:graphicFrame>
    </p:spTree>
    <p:extLst>
      <p:ext uri="{BB962C8B-B14F-4D97-AF65-F5344CB8AC3E}">
        <p14:creationId xmlns:p14="http://schemas.microsoft.com/office/powerpoint/2010/main" val="41126680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083-96B3-D0B0-3EFC-CF755AE19350}"/>
              </a:ext>
            </a:extLst>
          </p:cNvPr>
          <p:cNvSpPr>
            <a:spLocks noGrp="1"/>
          </p:cNvSpPr>
          <p:nvPr>
            <p:ph type="title"/>
          </p:nvPr>
        </p:nvSpPr>
        <p:spPr>
          <a:xfrm>
            <a:off x="709864" y="767415"/>
            <a:ext cx="10515600" cy="667602"/>
          </a:xfrm>
        </p:spPr>
        <p:txBody>
          <a:bodyPr>
            <a:normAutofit fontScale="90000"/>
          </a:bodyPr>
          <a:lstStyle/>
          <a:p>
            <a: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Order Management Super User</a:t>
            </a:r>
            <a:b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Form Name : Transact Move Order</a:t>
            </a:r>
            <a:b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br>
              <a:rPr lang="en-US" sz="2000" b="1" dirty="0">
                <a:solidFill>
                  <a:schemeClr val="accent1">
                    <a:lumMod val="75000"/>
                  </a:schemeClr>
                </a:solidFill>
                <a:latin typeface="Cambria" panose="02040503050406030204" pitchFamily="18" charset="0"/>
                <a:ea typeface="Cambria" panose="02040503050406030204" pitchFamily="18" charset="0"/>
              </a:rPr>
            </a:br>
            <a:r>
              <a:rPr lang="en-US" sz="2000" b="1" dirty="0">
                <a:solidFill>
                  <a:schemeClr val="accent1">
                    <a:lumMod val="75000"/>
                  </a:schemeClr>
                </a:solidFill>
                <a:latin typeface="Cambria" panose="02040503050406030204" pitchFamily="18" charset="0"/>
                <a:ea typeface="Cambria" panose="02040503050406030204" pitchFamily="18" charset="0"/>
              </a:rPr>
              <a:t>Dispatch:</a:t>
            </a:r>
            <a:br>
              <a:rPr lang="en-US" sz="2000" dirty="0"/>
            </a:br>
            <a:r>
              <a:rPr lang="en-US" sz="2000" dirty="0">
                <a:effectLst/>
                <a:latin typeface="Cambria" panose="02040503050406030204" pitchFamily="18" charset="0"/>
                <a:ea typeface="Cambria" panose="02040503050406030204" pitchFamily="18" charset="0"/>
              </a:rPr>
              <a:t>Once order line is released, Goto mover order transact form and allocate stock which you want to</a:t>
            </a:r>
            <a:r>
              <a:rPr lang="en-US" sz="2000" spc="-235" dirty="0">
                <a:effectLst/>
                <a:latin typeface="Cambria" panose="02040503050406030204" pitchFamily="18" charset="0"/>
                <a:ea typeface="Cambria" panose="02040503050406030204" pitchFamily="18" charset="0"/>
              </a:rPr>
              <a:t> </a:t>
            </a:r>
            <a:r>
              <a:rPr lang="en-US" sz="2000" dirty="0">
                <a:effectLst/>
                <a:latin typeface="Cambria" panose="02040503050406030204" pitchFamily="18" charset="0"/>
                <a:ea typeface="Cambria" panose="02040503050406030204" pitchFamily="18" charset="0"/>
              </a:rPr>
              <a:t>dispatch</a:t>
            </a:r>
            <a:r>
              <a:rPr lang="en-US" sz="2000" spc="-5" dirty="0">
                <a:effectLst/>
                <a:latin typeface="Cambria" panose="02040503050406030204" pitchFamily="18" charset="0"/>
                <a:ea typeface="Cambria" panose="02040503050406030204" pitchFamily="18" charset="0"/>
              </a:rPr>
              <a:t> </a:t>
            </a:r>
            <a:r>
              <a:rPr lang="en-US" sz="2000" dirty="0">
                <a:effectLst/>
                <a:latin typeface="Cambria" panose="02040503050406030204" pitchFamily="18" charset="0"/>
                <a:ea typeface="Cambria" panose="02040503050406030204" pitchFamily="18" charset="0"/>
              </a:rPr>
              <a:t>against</a:t>
            </a:r>
            <a:r>
              <a:rPr lang="en-US" sz="2000" spc="5" dirty="0">
                <a:effectLst/>
                <a:latin typeface="Cambria" panose="02040503050406030204" pitchFamily="18" charset="0"/>
                <a:ea typeface="Cambria" panose="02040503050406030204" pitchFamily="18" charset="0"/>
              </a:rPr>
              <a:t> </a:t>
            </a:r>
            <a:r>
              <a:rPr lang="en-US" sz="2000" dirty="0">
                <a:effectLst/>
                <a:latin typeface="Cambria" panose="02040503050406030204" pitchFamily="18" charset="0"/>
                <a:ea typeface="Cambria" panose="02040503050406030204" pitchFamily="18" charset="0"/>
              </a:rPr>
              <a:t>this</a:t>
            </a:r>
            <a:r>
              <a:rPr lang="en-US" sz="2000" spc="-15" dirty="0">
                <a:effectLst/>
                <a:latin typeface="Cambria" panose="02040503050406030204" pitchFamily="18" charset="0"/>
                <a:ea typeface="Cambria" panose="02040503050406030204" pitchFamily="18" charset="0"/>
              </a:rPr>
              <a:t> </a:t>
            </a:r>
            <a:r>
              <a:rPr lang="en-US" sz="2000" dirty="0">
                <a:effectLst/>
                <a:latin typeface="Cambria" panose="02040503050406030204" pitchFamily="18" charset="0"/>
                <a:ea typeface="Cambria" panose="02040503050406030204" pitchFamily="18" charset="0"/>
              </a:rPr>
              <a:t>line.</a:t>
            </a:r>
            <a:endParaRPr lang="en-PK" sz="2000" dirty="0"/>
          </a:p>
        </p:txBody>
      </p:sp>
      <p:sp>
        <p:nvSpPr>
          <p:cNvPr id="4" name="Content Placeholder 3">
            <a:extLst>
              <a:ext uri="{FF2B5EF4-FFF2-40B4-BE49-F238E27FC236}">
                <a16:creationId xmlns:a16="http://schemas.microsoft.com/office/drawing/2014/main" id="{E8DA0B91-0E5E-33FB-4FA4-1B9B3664D06C}"/>
              </a:ext>
            </a:extLst>
          </p:cNvPr>
          <p:cNvSpPr>
            <a:spLocks noGrp="1"/>
          </p:cNvSpPr>
          <p:nvPr>
            <p:ph idx="1"/>
          </p:nvPr>
        </p:nvSpPr>
        <p:spPr/>
        <p:txBody>
          <a:bodyPr/>
          <a:lstStyle/>
          <a:p>
            <a:endParaRPr lang="en-PK" dirty="0"/>
          </a:p>
        </p:txBody>
      </p:sp>
      <p:sp>
        <p:nvSpPr>
          <p:cNvPr id="8" name="Rectangle 2">
            <a:extLst>
              <a:ext uri="{FF2B5EF4-FFF2-40B4-BE49-F238E27FC236}">
                <a16:creationId xmlns:a16="http://schemas.microsoft.com/office/drawing/2014/main" id="{6FAD73C5-1AC8-4A50-F281-6E88B3260C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aphicFrame>
        <p:nvGraphicFramePr>
          <p:cNvPr id="9" name="Object 8">
            <a:extLst>
              <a:ext uri="{FF2B5EF4-FFF2-40B4-BE49-F238E27FC236}">
                <a16:creationId xmlns:a16="http://schemas.microsoft.com/office/drawing/2014/main" id="{75B49EC1-D5AE-EFBB-1040-3991EBBC9E98}"/>
              </a:ext>
            </a:extLst>
          </p:cNvPr>
          <p:cNvGraphicFramePr>
            <a:graphicFrameLocks noChangeAspect="1"/>
          </p:cNvGraphicFramePr>
          <p:nvPr>
            <p:extLst>
              <p:ext uri="{D42A27DB-BD31-4B8C-83A1-F6EECF244321}">
                <p14:modId xmlns:p14="http://schemas.microsoft.com/office/powerpoint/2010/main" val="40087187"/>
              </p:ext>
            </p:extLst>
          </p:nvPr>
        </p:nvGraphicFramePr>
        <p:xfrm>
          <a:off x="821850" y="1825625"/>
          <a:ext cx="10531950" cy="4856306"/>
        </p:xfrm>
        <a:graphic>
          <a:graphicData uri="http://schemas.openxmlformats.org/presentationml/2006/ole">
            <mc:AlternateContent xmlns:mc="http://schemas.openxmlformats.org/markup-compatibility/2006">
              <mc:Choice xmlns:v="urn:schemas-microsoft-com:vml" Requires="v">
                <p:oleObj r:id="rId2" imgW="5552381" imgH="3219899" progId="PBrush">
                  <p:embed/>
                </p:oleObj>
              </mc:Choice>
              <mc:Fallback>
                <p:oleObj r:id="rId2" imgW="5552381" imgH="3219899" progId="PBrush">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850" y="1825625"/>
                        <a:ext cx="10531950" cy="4856306"/>
                      </a:xfrm>
                      <a:prstGeom prst="rect">
                        <a:avLst/>
                      </a:prstGeom>
                      <a:noFill/>
                    </p:spPr>
                  </p:pic>
                </p:oleObj>
              </mc:Fallback>
            </mc:AlternateContent>
          </a:graphicData>
        </a:graphic>
      </p:graphicFrame>
    </p:spTree>
    <p:extLst>
      <p:ext uri="{BB962C8B-B14F-4D97-AF65-F5344CB8AC3E}">
        <p14:creationId xmlns:p14="http://schemas.microsoft.com/office/powerpoint/2010/main" val="1860590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083-96B3-D0B0-3EFC-CF755AE19350}"/>
              </a:ext>
            </a:extLst>
          </p:cNvPr>
          <p:cNvSpPr>
            <a:spLocks noGrp="1"/>
          </p:cNvSpPr>
          <p:nvPr>
            <p:ph type="title"/>
          </p:nvPr>
        </p:nvSpPr>
        <p:spPr>
          <a:xfrm>
            <a:off x="811572" y="767410"/>
            <a:ext cx="10429934" cy="667602"/>
          </a:xfrm>
        </p:spPr>
        <p:txBody>
          <a:bodyPr>
            <a:normAutofit fontScale="90000"/>
          </a:bodyPr>
          <a:lstStyle/>
          <a:p>
            <a:br>
              <a:rPr lang="en-US" sz="1800" dirty="0">
                <a:solidFill>
                  <a:schemeClr val="accent1">
                    <a:lumMod val="75000"/>
                  </a:schemeClr>
                </a:solidFill>
                <a:latin typeface="Cambria" panose="02040503050406030204" pitchFamily="18" charset="0"/>
                <a:ea typeface="Cambria" panose="02040503050406030204" pitchFamily="18" charset="0"/>
              </a:rPr>
            </a:br>
            <a:br>
              <a:rPr lang="en-US" sz="1800" dirty="0">
                <a:solidFill>
                  <a:schemeClr val="accent1">
                    <a:lumMod val="75000"/>
                  </a:schemeClr>
                </a:solidFill>
                <a:latin typeface="Cambria" panose="02040503050406030204" pitchFamily="18" charset="0"/>
                <a:ea typeface="Cambria" panose="02040503050406030204" pitchFamily="18" charset="0"/>
              </a:rPr>
            </a:br>
            <a: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Order Management Super User</a:t>
            </a:r>
            <a:b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Form Name : Transact Move Order</a:t>
            </a:r>
            <a:b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br>
              <a:rPr lang="en-US" sz="2000" b="1" dirty="0">
                <a:solidFill>
                  <a:schemeClr val="accent1">
                    <a:lumMod val="75000"/>
                  </a:schemeClr>
                </a:solidFill>
                <a:latin typeface="Cambria" panose="02040503050406030204" pitchFamily="18" charset="0"/>
                <a:ea typeface="Cambria" panose="02040503050406030204" pitchFamily="18" charset="0"/>
              </a:rPr>
            </a:br>
            <a:r>
              <a:rPr lang="en-US" sz="2000" b="1" dirty="0">
                <a:solidFill>
                  <a:schemeClr val="accent1">
                    <a:lumMod val="75000"/>
                  </a:schemeClr>
                </a:solidFill>
                <a:latin typeface="Cambria" panose="02040503050406030204" pitchFamily="18" charset="0"/>
                <a:ea typeface="Cambria" panose="02040503050406030204" pitchFamily="18" charset="0"/>
              </a:rPr>
              <a:t>Dispatch:</a:t>
            </a:r>
            <a:br>
              <a:rPr lang="en-US" sz="1800" dirty="0"/>
            </a:br>
            <a:r>
              <a:rPr lang="en-US" sz="1800" dirty="0">
                <a:effectLst/>
                <a:latin typeface="Cambria" panose="02040503050406030204" pitchFamily="18" charset="0"/>
                <a:ea typeface="Cambria" panose="02040503050406030204" pitchFamily="18" charset="0"/>
              </a:rPr>
              <a:t>Allocate stock and the press view/Update Allocations button to select relevant lot and cone weight</a:t>
            </a:r>
            <a:r>
              <a:rPr lang="en-US" sz="1800" spc="-235" dirty="0">
                <a:effectLst/>
                <a:latin typeface="Cambria" panose="02040503050406030204" pitchFamily="18" charset="0"/>
                <a:ea typeface="Cambria" panose="02040503050406030204" pitchFamily="18" charset="0"/>
              </a:rPr>
              <a:t> </a:t>
            </a:r>
            <a:r>
              <a:rPr lang="en-US" sz="1800" dirty="0">
                <a:effectLst/>
                <a:latin typeface="Cambria" panose="02040503050406030204" pitchFamily="18" charset="0"/>
                <a:ea typeface="Cambria" panose="02040503050406030204" pitchFamily="18" charset="0"/>
              </a:rPr>
              <a:t>against</a:t>
            </a:r>
            <a:r>
              <a:rPr lang="en-US" sz="1800" spc="5" dirty="0">
                <a:effectLst/>
                <a:latin typeface="Cambria" panose="02040503050406030204" pitchFamily="18" charset="0"/>
                <a:ea typeface="Cambria" panose="02040503050406030204" pitchFamily="18" charset="0"/>
              </a:rPr>
              <a:t> </a:t>
            </a:r>
            <a:r>
              <a:rPr lang="en-US" sz="1800" dirty="0">
                <a:effectLst/>
                <a:latin typeface="Cambria" panose="02040503050406030204" pitchFamily="18" charset="0"/>
                <a:ea typeface="Cambria" panose="02040503050406030204" pitchFamily="18" charset="0"/>
              </a:rPr>
              <a:t>order</a:t>
            </a:r>
            <a:r>
              <a:rPr lang="en-US" sz="1800" spc="-10" dirty="0">
                <a:effectLst/>
                <a:latin typeface="Cambria" panose="02040503050406030204" pitchFamily="18" charset="0"/>
                <a:ea typeface="Cambria" panose="02040503050406030204" pitchFamily="18" charset="0"/>
              </a:rPr>
              <a:t> </a:t>
            </a:r>
            <a:r>
              <a:rPr lang="en-US" sz="1800" dirty="0">
                <a:effectLst/>
                <a:latin typeface="Cambria" panose="02040503050406030204" pitchFamily="18" charset="0"/>
                <a:ea typeface="Cambria" panose="02040503050406030204" pitchFamily="18" charset="0"/>
              </a:rPr>
              <a:t>line.</a:t>
            </a:r>
            <a:br>
              <a:rPr lang="en-PK" sz="1800" dirty="0">
                <a:effectLst/>
                <a:latin typeface="Cambria" panose="02040503050406030204" pitchFamily="18" charset="0"/>
                <a:ea typeface="Cambria" panose="02040503050406030204" pitchFamily="18" charset="0"/>
              </a:rPr>
            </a:br>
            <a:b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br>
              <a:rPr lang="en-US" dirty="0"/>
            </a:br>
            <a:endParaRPr lang="en-PK" dirty="0"/>
          </a:p>
        </p:txBody>
      </p:sp>
      <p:sp>
        <p:nvSpPr>
          <p:cNvPr id="5" name="Rectangle 2">
            <a:extLst>
              <a:ext uri="{FF2B5EF4-FFF2-40B4-BE49-F238E27FC236}">
                <a16:creationId xmlns:a16="http://schemas.microsoft.com/office/drawing/2014/main" id="{0C3DF235-E803-61D0-7EAE-978B631621F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aphicFrame>
        <p:nvGraphicFramePr>
          <p:cNvPr id="7" name="Object 6">
            <a:extLst>
              <a:ext uri="{FF2B5EF4-FFF2-40B4-BE49-F238E27FC236}">
                <a16:creationId xmlns:a16="http://schemas.microsoft.com/office/drawing/2014/main" id="{77BA8652-CA31-BAA2-BF15-7B4D3F8BE09C}"/>
              </a:ext>
            </a:extLst>
          </p:cNvPr>
          <p:cNvGraphicFramePr>
            <a:graphicFrameLocks noChangeAspect="1"/>
          </p:cNvGraphicFramePr>
          <p:nvPr>
            <p:extLst>
              <p:ext uri="{D42A27DB-BD31-4B8C-83A1-F6EECF244321}">
                <p14:modId xmlns:p14="http://schemas.microsoft.com/office/powerpoint/2010/main" val="3042954133"/>
              </p:ext>
            </p:extLst>
          </p:nvPr>
        </p:nvGraphicFramePr>
        <p:xfrm>
          <a:off x="820615" y="1364770"/>
          <a:ext cx="10429933" cy="4741535"/>
        </p:xfrm>
        <a:graphic>
          <a:graphicData uri="http://schemas.openxmlformats.org/presentationml/2006/ole">
            <mc:AlternateContent xmlns:mc="http://schemas.openxmlformats.org/markup-compatibility/2006">
              <mc:Choice xmlns:v="urn:schemas-microsoft-com:vml" Requires="v">
                <p:oleObj r:id="rId2" imgW="9190476" imgH="5733333" progId="PBrush">
                  <p:embed/>
                </p:oleObj>
              </mc:Choice>
              <mc:Fallback>
                <p:oleObj r:id="rId2" imgW="9190476" imgH="5733333" progId="PBrush">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615" y="1364770"/>
                        <a:ext cx="10429933" cy="4741535"/>
                      </a:xfrm>
                      <a:prstGeom prst="rect">
                        <a:avLst/>
                      </a:prstGeom>
                      <a:noFill/>
                    </p:spPr>
                  </p:pic>
                </p:oleObj>
              </mc:Fallback>
            </mc:AlternateContent>
          </a:graphicData>
        </a:graphic>
      </p:graphicFrame>
    </p:spTree>
    <p:extLst>
      <p:ext uri="{BB962C8B-B14F-4D97-AF65-F5344CB8AC3E}">
        <p14:creationId xmlns:p14="http://schemas.microsoft.com/office/powerpoint/2010/main" val="4590782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083-96B3-D0B0-3EFC-CF755AE19350}"/>
              </a:ext>
            </a:extLst>
          </p:cNvPr>
          <p:cNvSpPr>
            <a:spLocks noGrp="1"/>
          </p:cNvSpPr>
          <p:nvPr>
            <p:ph type="title"/>
          </p:nvPr>
        </p:nvSpPr>
        <p:spPr>
          <a:xfrm>
            <a:off x="569495" y="117233"/>
            <a:ext cx="10515600" cy="1129381"/>
          </a:xfrm>
        </p:spPr>
        <p:txBody>
          <a:bodyPr>
            <a:normAutofit fontScale="90000"/>
          </a:bodyPr>
          <a:lstStyle/>
          <a:p>
            <a: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Order Management Super User</a:t>
            </a:r>
            <a:b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Form Name : Transact Move Order Lot Entry</a:t>
            </a:r>
            <a:b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br>
              <a:rPr lang="en-US" sz="2000" b="1" dirty="0">
                <a:solidFill>
                  <a:schemeClr val="accent1">
                    <a:lumMod val="75000"/>
                  </a:schemeClr>
                </a:solidFill>
                <a:latin typeface="Cambria" panose="02040503050406030204" pitchFamily="18" charset="0"/>
                <a:ea typeface="Cambria" panose="02040503050406030204" pitchFamily="18" charset="0"/>
              </a:rPr>
            </a:br>
            <a:r>
              <a:rPr lang="en-US" sz="2000" b="1" dirty="0">
                <a:solidFill>
                  <a:schemeClr val="accent1">
                    <a:lumMod val="75000"/>
                  </a:schemeClr>
                </a:solidFill>
                <a:latin typeface="Cambria" panose="02040503050406030204" pitchFamily="18" charset="0"/>
                <a:ea typeface="Cambria" panose="02040503050406030204" pitchFamily="18" charset="0"/>
              </a:rPr>
              <a:t>Dispatch:</a:t>
            </a:r>
            <a:endParaRPr lang="en-PK" sz="2000" dirty="0"/>
          </a:p>
        </p:txBody>
      </p:sp>
      <p:sp>
        <p:nvSpPr>
          <p:cNvPr id="4" name="Content Placeholder 3">
            <a:extLst>
              <a:ext uri="{FF2B5EF4-FFF2-40B4-BE49-F238E27FC236}">
                <a16:creationId xmlns:a16="http://schemas.microsoft.com/office/drawing/2014/main" id="{18D7E848-6B6A-9B17-98C5-8686299C36F0}"/>
              </a:ext>
            </a:extLst>
          </p:cNvPr>
          <p:cNvSpPr>
            <a:spLocks noGrp="1"/>
          </p:cNvSpPr>
          <p:nvPr>
            <p:ph idx="1"/>
          </p:nvPr>
        </p:nvSpPr>
        <p:spPr/>
        <p:txBody>
          <a:bodyPr/>
          <a:lstStyle/>
          <a:p>
            <a:endParaRPr lang="en-PK"/>
          </a:p>
        </p:txBody>
      </p:sp>
      <p:sp>
        <p:nvSpPr>
          <p:cNvPr id="5" name="Rectangle 2">
            <a:extLst>
              <a:ext uri="{FF2B5EF4-FFF2-40B4-BE49-F238E27FC236}">
                <a16:creationId xmlns:a16="http://schemas.microsoft.com/office/drawing/2014/main" id="{3EE18341-C121-D7CF-6591-6D1F37EFF06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aphicFrame>
        <p:nvGraphicFramePr>
          <p:cNvPr id="7" name="Object 6">
            <a:extLst>
              <a:ext uri="{FF2B5EF4-FFF2-40B4-BE49-F238E27FC236}">
                <a16:creationId xmlns:a16="http://schemas.microsoft.com/office/drawing/2014/main" id="{D0518708-9115-4303-EC7C-39207E274CB7}"/>
              </a:ext>
            </a:extLst>
          </p:cNvPr>
          <p:cNvGraphicFramePr>
            <a:graphicFrameLocks noChangeAspect="1"/>
          </p:cNvGraphicFramePr>
          <p:nvPr>
            <p:extLst>
              <p:ext uri="{D42A27DB-BD31-4B8C-83A1-F6EECF244321}">
                <p14:modId xmlns:p14="http://schemas.microsoft.com/office/powerpoint/2010/main" val="2300339583"/>
              </p:ext>
            </p:extLst>
          </p:nvPr>
        </p:nvGraphicFramePr>
        <p:xfrm>
          <a:off x="569495" y="1144588"/>
          <a:ext cx="10515600" cy="5032371"/>
        </p:xfrm>
        <a:graphic>
          <a:graphicData uri="http://schemas.openxmlformats.org/presentationml/2006/ole">
            <mc:AlternateContent xmlns:mc="http://schemas.openxmlformats.org/markup-compatibility/2006">
              <mc:Choice xmlns:v="urn:schemas-microsoft-com:vml" Requires="v">
                <p:oleObj r:id="rId2" imgW="11009524" imgH="5249008" progId="PBrush">
                  <p:embed/>
                </p:oleObj>
              </mc:Choice>
              <mc:Fallback>
                <p:oleObj r:id="rId2" imgW="11009524" imgH="5249008" progId="PBrush">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495" y="1144588"/>
                        <a:ext cx="10515600" cy="5032371"/>
                      </a:xfrm>
                      <a:prstGeom prst="rect">
                        <a:avLst/>
                      </a:prstGeom>
                      <a:noFill/>
                    </p:spPr>
                  </p:pic>
                </p:oleObj>
              </mc:Fallback>
            </mc:AlternateContent>
          </a:graphicData>
        </a:graphic>
      </p:graphicFrame>
    </p:spTree>
    <p:extLst>
      <p:ext uri="{BB962C8B-B14F-4D97-AF65-F5344CB8AC3E}">
        <p14:creationId xmlns:p14="http://schemas.microsoft.com/office/powerpoint/2010/main" val="224971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083-96B3-D0B0-3EFC-CF755AE19350}"/>
              </a:ext>
            </a:extLst>
          </p:cNvPr>
          <p:cNvSpPr>
            <a:spLocks noGrp="1"/>
          </p:cNvSpPr>
          <p:nvPr>
            <p:ph type="title"/>
          </p:nvPr>
        </p:nvSpPr>
        <p:spPr>
          <a:xfrm>
            <a:off x="613612" y="65921"/>
            <a:ext cx="10515600" cy="1490164"/>
          </a:xfrm>
        </p:spPr>
        <p:txBody>
          <a:bodyPr>
            <a:normAutofit fontScale="90000"/>
          </a:bodyPr>
          <a:lstStyle/>
          <a:p>
            <a: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Order Management Super User</a:t>
            </a:r>
            <a:b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Form Name : Shipping Transactions</a:t>
            </a:r>
            <a:br>
              <a:rPr lang="en-US" sz="2000" b="1" dirty="0">
                <a:solidFill>
                  <a:schemeClr val="accent1">
                    <a:lumMod val="75000"/>
                  </a:schemeClr>
                </a:solidFill>
                <a:latin typeface="Cambria" panose="02040503050406030204" pitchFamily="18" charset="0"/>
                <a:ea typeface="Cambria" panose="02040503050406030204" pitchFamily="18" charset="0"/>
              </a:rPr>
            </a:br>
            <a:br>
              <a:rPr lang="en-US" sz="2000" b="1" dirty="0">
                <a:solidFill>
                  <a:schemeClr val="accent1">
                    <a:lumMod val="75000"/>
                  </a:schemeClr>
                </a:solidFill>
                <a:latin typeface="Cambria" panose="02040503050406030204" pitchFamily="18" charset="0"/>
                <a:ea typeface="Cambria" panose="02040503050406030204" pitchFamily="18" charset="0"/>
              </a:rPr>
            </a:br>
            <a:r>
              <a:rPr lang="en-US" sz="2000" b="1" dirty="0">
                <a:solidFill>
                  <a:schemeClr val="accent1">
                    <a:lumMod val="75000"/>
                  </a:schemeClr>
                </a:solidFill>
                <a:latin typeface="Cambria" panose="02040503050406030204" pitchFamily="18" charset="0"/>
                <a:ea typeface="Cambria" panose="02040503050406030204" pitchFamily="18" charset="0"/>
              </a:rPr>
              <a:t>Dispatch:</a:t>
            </a:r>
            <a:br>
              <a:rPr lang="en-US" sz="1600" dirty="0"/>
            </a:br>
            <a:r>
              <a:rPr lang="en-US" sz="1600" dirty="0">
                <a:effectLst/>
                <a:latin typeface="Cambria" panose="02040503050406030204" pitchFamily="18" charset="0"/>
                <a:ea typeface="Cambria" panose="02040503050406030204" pitchFamily="18" charset="0"/>
              </a:rPr>
              <a:t>Once</a:t>
            </a:r>
            <a:r>
              <a:rPr lang="en-US" sz="1600" spc="-10" dirty="0">
                <a:effectLst/>
                <a:latin typeface="Cambria" panose="02040503050406030204" pitchFamily="18" charset="0"/>
                <a:ea typeface="Cambria" panose="02040503050406030204" pitchFamily="18" charset="0"/>
              </a:rPr>
              <a:t> </a:t>
            </a:r>
            <a:r>
              <a:rPr lang="en-US" sz="1600" dirty="0">
                <a:effectLst/>
                <a:latin typeface="Cambria" panose="02040503050406030204" pitchFamily="18" charset="0"/>
                <a:ea typeface="Cambria" panose="02040503050406030204" pitchFamily="18" charset="0"/>
              </a:rPr>
              <a:t>stock</a:t>
            </a:r>
            <a:r>
              <a:rPr lang="en-US" sz="1600" spc="-5" dirty="0">
                <a:effectLst/>
                <a:latin typeface="Cambria" panose="02040503050406030204" pitchFamily="18" charset="0"/>
                <a:ea typeface="Cambria" panose="02040503050406030204" pitchFamily="18" charset="0"/>
              </a:rPr>
              <a:t> </a:t>
            </a:r>
            <a:r>
              <a:rPr lang="en-US" sz="1600" dirty="0">
                <a:effectLst/>
                <a:latin typeface="Cambria" panose="02040503050406030204" pitchFamily="18" charset="0"/>
                <a:ea typeface="Cambria" panose="02040503050406030204" pitchFamily="18" charset="0"/>
              </a:rPr>
              <a:t>is</a:t>
            </a:r>
            <a:r>
              <a:rPr lang="en-US" sz="1600" spc="-10" dirty="0">
                <a:effectLst/>
                <a:latin typeface="Cambria" panose="02040503050406030204" pitchFamily="18" charset="0"/>
                <a:ea typeface="Cambria" panose="02040503050406030204" pitchFamily="18" charset="0"/>
              </a:rPr>
              <a:t> </a:t>
            </a:r>
            <a:r>
              <a:rPr lang="en-US" sz="1600" dirty="0">
                <a:effectLst/>
                <a:latin typeface="Cambria" panose="02040503050406030204" pitchFamily="18" charset="0"/>
                <a:ea typeface="Cambria" panose="02040503050406030204" pitchFamily="18" charset="0"/>
              </a:rPr>
              <a:t>allocated</a:t>
            </a:r>
            <a:r>
              <a:rPr lang="en-US" sz="1600" spc="-15" dirty="0">
                <a:effectLst/>
                <a:latin typeface="Cambria" panose="02040503050406030204" pitchFamily="18" charset="0"/>
                <a:ea typeface="Cambria" panose="02040503050406030204" pitchFamily="18" charset="0"/>
              </a:rPr>
              <a:t> </a:t>
            </a:r>
            <a:r>
              <a:rPr lang="en-US" sz="1600" dirty="0">
                <a:effectLst/>
                <a:latin typeface="Cambria" panose="02040503050406030204" pitchFamily="18" charset="0"/>
                <a:ea typeface="Cambria" panose="02040503050406030204" pitchFamily="18" charset="0"/>
              </a:rPr>
              <a:t>and</a:t>
            </a:r>
            <a:r>
              <a:rPr lang="en-US" sz="1600" spc="-25" dirty="0">
                <a:effectLst/>
                <a:latin typeface="Cambria" panose="02040503050406030204" pitchFamily="18" charset="0"/>
                <a:ea typeface="Cambria" panose="02040503050406030204" pitchFamily="18" charset="0"/>
              </a:rPr>
              <a:t> </a:t>
            </a:r>
            <a:r>
              <a:rPr lang="en-US" sz="1600" dirty="0">
                <a:effectLst/>
                <a:latin typeface="Cambria" panose="02040503050406030204" pitchFamily="18" charset="0"/>
                <a:ea typeface="Cambria" panose="02040503050406030204" pitchFamily="18" charset="0"/>
              </a:rPr>
              <a:t>transacted,</a:t>
            </a:r>
            <a:r>
              <a:rPr lang="en-US" sz="1600" spc="-10" dirty="0">
                <a:effectLst/>
                <a:latin typeface="Cambria" panose="02040503050406030204" pitchFamily="18" charset="0"/>
                <a:ea typeface="Cambria" panose="02040503050406030204" pitchFamily="18" charset="0"/>
              </a:rPr>
              <a:t> </a:t>
            </a:r>
            <a:r>
              <a:rPr lang="en-US" sz="1600" dirty="0">
                <a:effectLst/>
                <a:latin typeface="Cambria" panose="02040503050406030204" pitchFamily="18" charset="0"/>
                <a:ea typeface="Cambria" panose="02040503050406030204" pitchFamily="18" charset="0"/>
              </a:rPr>
              <a:t>go</a:t>
            </a:r>
            <a:r>
              <a:rPr lang="en-US" sz="1600" spc="-20" dirty="0">
                <a:effectLst/>
                <a:latin typeface="Cambria" panose="02040503050406030204" pitchFamily="18" charset="0"/>
                <a:ea typeface="Cambria" panose="02040503050406030204" pitchFamily="18" charset="0"/>
              </a:rPr>
              <a:t> </a:t>
            </a:r>
            <a:r>
              <a:rPr lang="en-US" sz="1600" dirty="0">
                <a:effectLst/>
                <a:latin typeface="Cambria" panose="02040503050406030204" pitchFamily="18" charset="0"/>
                <a:ea typeface="Cambria" panose="02040503050406030204" pitchFamily="18" charset="0"/>
              </a:rPr>
              <a:t>to</a:t>
            </a:r>
            <a:r>
              <a:rPr lang="en-US" sz="1600" spc="-5" dirty="0">
                <a:effectLst/>
                <a:latin typeface="Cambria" panose="02040503050406030204" pitchFamily="18" charset="0"/>
                <a:ea typeface="Cambria" panose="02040503050406030204" pitchFamily="18" charset="0"/>
              </a:rPr>
              <a:t> </a:t>
            </a:r>
            <a:r>
              <a:rPr lang="en-US" sz="1600" dirty="0">
                <a:effectLst/>
                <a:latin typeface="Cambria" panose="02040503050406030204" pitchFamily="18" charset="0"/>
                <a:ea typeface="Cambria" panose="02040503050406030204" pitchFamily="18" charset="0"/>
              </a:rPr>
              <a:t>shipping</a:t>
            </a:r>
            <a:r>
              <a:rPr lang="en-US" sz="1600" spc="-10" dirty="0">
                <a:effectLst/>
                <a:latin typeface="Cambria" panose="02040503050406030204" pitchFamily="18" charset="0"/>
                <a:ea typeface="Cambria" panose="02040503050406030204" pitchFamily="18" charset="0"/>
              </a:rPr>
              <a:t> </a:t>
            </a:r>
            <a:r>
              <a:rPr lang="en-US" sz="1600" dirty="0">
                <a:effectLst/>
                <a:latin typeface="Cambria" panose="02040503050406030204" pitchFamily="18" charset="0"/>
                <a:ea typeface="Cambria" panose="02040503050406030204" pitchFamily="18" charset="0"/>
              </a:rPr>
              <a:t>transaction</a:t>
            </a:r>
            <a:r>
              <a:rPr lang="en-US" sz="1600" spc="-15" dirty="0">
                <a:effectLst/>
                <a:latin typeface="Cambria" panose="02040503050406030204" pitchFamily="18" charset="0"/>
                <a:ea typeface="Cambria" panose="02040503050406030204" pitchFamily="18" charset="0"/>
              </a:rPr>
              <a:t> </a:t>
            </a:r>
            <a:r>
              <a:rPr lang="en-US" sz="1600" dirty="0">
                <a:effectLst/>
                <a:latin typeface="Cambria" panose="02040503050406030204" pitchFamily="18" charset="0"/>
                <a:ea typeface="Cambria" panose="02040503050406030204" pitchFamily="18" charset="0"/>
              </a:rPr>
              <a:t>form</a:t>
            </a:r>
            <a:r>
              <a:rPr lang="en-US" sz="1600" spc="-20" dirty="0">
                <a:effectLst/>
                <a:latin typeface="Cambria" panose="02040503050406030204" pitchFamily="18" charset="0"/>
                <a:ea typeface="Cambria" panose="02040503050406030204" pitchFamily="18" charset="0"/>
              </a:rPr>
              <a:t> </a:t>
            </a:r>
            <a:r>
              <a:rPr lang="en-US" sz="1600" dirty="0">
                <a:effectLst/>
                <a:latin typeface="Cambria" panose="02040503050406030204" pitchFamily="18" charset="0"/>
                <a:ea typeface="Cambria" panose="02040503050406030204" pitchFamily="18" charset="0"/>
              </a:rPr>
              <a:t>and</a:t>
            </a:r>
            <a:r>
              <a:rPr lang="en-US" sz="1600" spc="-15" dirty="0">
                <a:effectLst/>
                <a:latin typeface="Cambria" panose="02040503050406030204" pitchFamily="18" charset="0"/>
                <a:ea typeface="Cambria" panose="02040503050406030204" pitchFamily="18" charset="0"/>
              </a:rPr>
              <a:t> </a:t>
            </a:r>
            <a:r>
              <a:rPr lang="en-US" sz="1600" dirty="0">
                <a:effectLst/>
                <a:latin typeface="Cambria" panose="02040503050406030204" pitchFamily="18" charset="0"/>
                <a:ea typeface="Cambria" panose="02040503050406030204" pitchFamily="18" charset="0"/>
              </a:rPr>
              <a:t>dispatch</a:t>
            </a:r>
            <a:r>
              <a:rPr lang="en-US" sz="1600" spc="-10" dirty="0">
                <a:effectLst/>
                <a:latin typeface="Cambria" panose="02040503050406030204" pitchFamily="18" charset="0"/>
                <a:ea typeface="Cambria" panose="02040503050406030204" pitchFamily="18" charset="0"/>
              </a:rPr>
              <a:t> </a:t>
            </a:r>
            <a:r>
              <a:rPr lang="en-US" sz="1600" dirty="0">
                <a:effectLst/>
                <a:latin typeface="Cambria" panose="02040503050406030204" pitchFamily="18" charset="0"/>
                <a:ea typeface="Cambria" panose="02040503050406030204" pitchFamily="18" charset="0"/>
              </a:rPr>
              <a:t>your</a:t>
            </a:r>
            <a:r>
              <a:rPr lang="en-US" sz="1600" spc="-5" dirty="0">
                <a:effectLst/>
                <a:latin typeface="Cambria" panose="02040503050406030204" pitchFamily="18" charset="0"/>
                <a:ea typeface="Cambria" panose="02040503050406030204" pitchFamily="18" charset="0"/>
              </a:rPr>
              <a:t> </a:t>
            </a:r>
            <a:r>
              <a:rPr lang="en-US" sz="1600" dirty="0">
                <a:effectLst/>
                <a:latin typeface="Cambria" panose="02040503050406030204" pitchFamily="18" charset="0"/>
                <a:ea typeface="Cambria" panose="02040503050406030204" pitchFamily="18" charset="0"/>
              </a:rPr>
              <a:t>delivery.</a:t>
            </a:r>
            <a:br>
              <a:rPr lang="en-PK" sz="1600" dirty="0">
                <a:effectLst/>
                <a:latin typeface="Calibri" panose="020F0502020204030204" pitchFamily="34" charset="0"/>
                <a:ea typeface="Calibri" panose="020F0502020204030204" pitchFamily="34" charset="0"/>
              </a:rPr>
            </a:br>
            <a:endParaRPr lang="en-PK" sz="1600" dirty="0"/>
          </a:p>
        </p:txBody>
      </p:sp>
      <p:pic>
        <p:nvPicPr>
          <p:cNvPr id="4098" name="Picture 2">
            <a:extLst>
              <a:ext uri="{FF2B5EF4-FFF2-40B4-BE49-F238E27FC236}">
                <a16:creationId xmlns:a16="http://schemas.microsoft.com/office/drawing/2014/main" id="{F00BA59B-5B23-8EA4-F305-81D14884D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064" y="1383297"/>
            <a:ext cx="9460081" cy="523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682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083-96B3-D0B0-3EFC-CF755AE19350}"/>
              </a:ext>
            </a:extLst>
          </p:cNvPr>
          <p:cNvSpPr>
            <a:spLocks noGrp="1"/>
          </p:cNvSpPr>
          <p:nvPr>
            <p:ph type="title"/>
          </p:nvPr>
        </p:nvSpPr>
        <p:spPr>
          <a:xfrm>
            <a:off x="613612" y="1"/>
            <a:ext cx="10515600" cy="1289536"/>
          </a:xfrm>
        </p:spPr>
        <p:txBody>
          <a:bodyPr>
            <a:normAutofit/>
          </a:bodyPr>
          <a:lstStyle/>
          <a:p>
            <a:pPr marL="139700">
              <a:spcBef>
                <a:spcPts val="355"/>
              </a:spcBef>
              <a:spcAft>
                <a:spcPts val="0"/>
              </a:spcAft>
            </a:pPr>
            <a:r>
              <a:rPr lang="en-US" sz="2000" b="1" dirty="0">
                <a:solidFill>
                  <a:schemeClr val="accent1">
                    <a:lumMod val="75000"/>
                  </a:schemeClr>
                </a:solidFill>
                <a:effectLst/>
                <a:latin typeface="Cambria" panose="02040503050406030204" pitchFamily="18" charset="0"/>
                <a:ea typeface="Cambria" panose="02040503050406030204" pitchFamily="18" charset="0"/>
              </a:rPr>
              <a:t>Report Name : ASD Yarn OGP- AGI (Denim) - Report</a:t>
            </a:r>
            <a:br>
              <a:rPr lang="en-PK" sz="2000" b="1" dirty="0">
                <a:effectLst/>
                <a:latin typeface="Cambria" panose="02040503050406030204" pitchFamily="18" charset="0"/>
                <a:ea typeface="Cambria" panose="02040503050406030204" pitchFamily="18" charset="0"/>
                <a:cs typeface="Cambria" panose="02040503050406030204" pitchFamily="18" charset="0"/>
              </a:rPr>
            </a:br>
            <a:r>
              <a:rPr lang="en-US" sz="2000" dirty="0">
                <a:effectLst/>
                <a:latin typeface="Cambria" panose="02040503050406030204" pitchFamily="18" charset="0"/>
                <a:ea typeface="Cambria" panose="02040503050406030204" pitchFamily="18" charset="0"/>
              </a:rPr>
              <a:t>Automated</a:t>
            </a:r>
            <a:r>
              <a:rPr lang="en-US" sz="2000" spc="-15" dirty="0">
                <a:effectLst/>
                <a:latin typeface="Cambria" panose="02040503050406030204" pitchFamily="18" charset="0"/>
                <a:ea typeface="Cambria" panose="02040503050406030204" pitchFamily="18" charset="0"/>
              </a:rPr>
              <a:t> </a:t>
            </a:r>
            <a:r>
              <a:rPr lang="en-US" sz="2000" dirty="0">
                <a:effectLst/>
                <a:latin typeface="Cambria" panose="02040503050406030204" pitchFamily="18" charset="0"/>
                <a:ea typeface="Cambria" panose="02040503050406030204" pitchFamily="18" charset="0"/>
              </a:rPr>
              <a:t>gate</a:t>
            </a:r>
            <a:r>
              <a:rPr lang="en-US" sz="2000" spc="-5" dirty="0">
                <a:effectLst/>
                <a:latin typeface="Cambria" panose="02040503050406030204" pitchFamily="18" charset="0"/>
                <a:ea typeface="Cambria" panose="02040503050406030204" pitchFamily="18" charset="0"/>
              </a:rPr>
              <a:t> </a:t>
            </a:r>
            <a:r>
              <a:rPr lang="en-US" sz="2000" dirty="0">
                <a:effectLst/>
                <a:latin typeface="Cambria" panose="02040503050406030204" pitchFamily="18" charset="0"/>
                <a:ea typeface="Cambria" panose="02040503050406030204" pitchFamily="18" charset="0"/>
              </a:rPr>
              <a:t>pass</a:t>
            </a:r>
            <a:r>
              <a:rPr lang="en-US" sz="2000" spc="-20" dirty="0">
                <a:effectLst/>
                <a:latin typeface="Cambria" panose="02040503050406030204" pitchFamily="18" charset="0"/>
                <a:ea typeface="Cambria" panose="02040503050406030204" pitchFamily="18" charset="0"/>
              </a:rPr>
              <a:t> </a:t>
            </a:r>
            <a:r>
              <a:rPr lang="en-US" sz="2000" dirty="0">
                <a:effectLst/>
                <a:latin typeface="Cambria" panose="02040503050406030204" pitchFamily="18" charset="0"/>
                <a:ea typeface="Cambria" panose="02040503050406030204" pitchFamily="18" charset="0"/>
              </a:rPr>
              <a:t>will</a:t>
            </a:r>
            <a:r>
              <a:rPr lang="en-US" sz="2000" spc="-5" dirty="0">
                <a:effectLst/>
                <a:latin typeface="Cambria" panose="02040503050406030204" pitchFamily="18" charset="0"/>
                <a:ea typeface="Cambria" panose="02040503050406030204" pitchFamily="18" charset="0"/>
              </a:rPr>
              <a:t> </a:t>
            </a:r>
            <a:r>
              <a:rPr lang="en-US" sz="2000" dirty="0">
                <a:effectLst/>
                <a:latin typeface="Cambria" panose="02040503050406030204" pitchFamily="18" charset="0"/>
                <a:ea typeface="Cambria" panose="02040503050406030204" pitchFamily="18" charset="0"/>
              </a:rPr>
              <a:t>be</a:t>
            </a:r>
            <a:r>
              <a:rPr lang="en-US" sz="2000" spc="-5" dirty="0">
                <a:effectLst/>
                <a:latin typeface="Cambria" panose="02040503050406030204" pitchFamily="18" charset="0"/>
                <a:ea typeface="Cambria" panose="02040503050406030204" pitchFamily="18" charset="0"/>
              </a:rPr>
              <a:t> </a:t>
            </a:r>
            <a:r>
              <a:rPr lang="en-US" sz="2000" dirty="0">
                <a:effectLst/>
                <a:latin typeface="Cambria" panose="02040503050406030204" pitchFamily="18" charset="0"/>
                <a:ea typeface="Cambria" panose="02040503050406030204" pitchFamily="18" charset="0"/>
              </a:rPr>
              <a:t>generated</a:t>
            </a:r>
            <a:r>
              <a:rPr lang="en-US" sz="2000" spc="-10" dirty="0">
                <a:effectLst/>
                <a:latin typeface="Cambria" panose="02040503050406030204" pitchFamily="18" charset="0"/>
                <a:ea typeface="Cambria" panose="02040503050406030204" pitchFamily="18" charset="0"/>
              </a:rPr>
              <a:t> </a:t>
            </a:r>
            <a:r>
              <a:rPr lang="en-US" sz="2000" dirty="0">
                <a:effectLst/>
                <a:latin typeface="Cambria" panose="02040503050406030204" pitchFamily="18" charset="0"/>
                <a:ea typeface="Cambria" panose="02040503050406030204" pitchFamily="18" charset="0"/>
              </a:rPr>
              <a:t>in</a:t>
            </a:r>
            <a:r>
              <a:rPr lang="en-US" sz="2000" spc="-5" dirty="0">
                <a:effectLst/>
                <a:latin typeface="Cambria" panose="02040503050406030204" pitchFamily="18" charset="0"/>
                <a:ea typeface="Cambria" panose="02040503050406030204" pitchFamily="18" charset="0"/>
              </a:rPr>
              <a:t> </a:t>
            </a:r>
            <a:r>
              <a:rPr lang="en-US" sz="2000" dirty="0">
                <a:effectLst/>
                <a:latin typeface="Cambria" panose="02040503050406030204" pitchFamily="18" charset="0"/>
                <a:ea typeface="Cambria" panose="02040503050406030204" pitchFamily="18" charset="0"/>
              </a:rPr>
              <a:t>system</a:t>
            </a:r>
            <a:r>
              <a:rPr lang="en-US" sz="2000" spc="-10" dirty="0">
                <a:effectLst/>
                <a:latin typeface="Cambria" panose="02040503050406030204" pitchFamily="18" charset="0"/>
                <a:ea typeface="Cambria" panose="02040503050406030204" pitchFamily="18" charset="0"/>
              </a:rPr>
              <a:t> </a:t>
            </a:r>
            <a:r>
              <a:rPr lang="en-US" sz="2000" dirty="0">
                <a:effectLst/>
                <a:latin typeface="Cambria" panose="02040503050406030204" pitchFamily="18" charset="0"/>
                <a:ea typeface="Cambria" panose="02040503050406030204" pitchFamily="18" charset="0"/>
              </a:rPr>
              <a:t>once order</a:t>
            </a:r>
            <a:r>
              <a:rPr lang="en-US" sz="2000" spc="-10" dirty="0">
                <a:effectLst/>
                <a:latin typeface="Cambria" panose="02040503050406030204" pitchFamily="18" charset="0"/>
                <a:ea typeface="Cambria" panose="02040503050406030204" pitchFamily="18" charset="0"/>
              </a:rPr>
              <a:t> </a:t>
            </a:r>
            <a:r>
              <a:rPr lang="en-US" sz="2000" dirty="0">
                <a:effectLst/>
                <a:latin typeface="Cambria" panose="02040503050406030204" pitchFamily="18" charset="0"/>
                <a:ea typeface="Cambria" panose="02040503050406030204" pitchFamily="18" charset="0"/>
              </a:rPr>
              <a:t>line is</a:t>
            </a:r>
            <a:r>
              <a:rPr lang="en-US" sz="2000" spc="-20" dirty="0">
                <a:effectLst/>
                <a:latin typeface="Cambria" panose="02040503050406030204" pitchFamily="18" charset="0"/>
                <a:ea typeface="Cambria" panose="02040503050406030204" pitchFamily="18" charset="0"/>
              </a:rPr>
              <a:t> </a:t>
            </a:r>
            <a:r>
              <a:rPr lang="en-US" sz="2000" dirty="0">
                <a:effectLst/>
                <a:latin typeface="Cambria" panose="02040503050406030204" pitchFamily="18" charset="0"/>
                <a:ea typeface="Cambria" panose="02040503050406030204" pitchFamily="18" charset="0"/>
              </a:rPr>
              <a:t>shipped.</a:t>
            </a:r>
            <a:br>
              <a:rPr lang="en-US" sz="2000" dirty="0">
                <a:effectLst/>
                <a:latin typeface="Cambria" panose="02040503050406030204" pitchFamily="18" charset="0"/>
                <a:ea typeface="Cambria" panose="02040503050406030204" pitchFamily="18" charset="0"/>
              </a:rPr>
            </a:br>
            <a:r>
              <a:rPr lang="en-US" sz="2000" b="1" dirty="0">
                <a:solidFill>
                  <a:schemeClr val="accent1">
                    <a:lumMod val="75000"/>
                  </a:schemeClr>
                </a:solidFill>
                <a:effectLst/>
                <a:latin typeface="Cambria" panose="02040503050406030204" pitchFamily="18" charset="0"/>
                <a:ea typeface="Cambria" panose="02040503050406030204" pitchFamily="18" charset="0"/>
                <a:cs typeface="Arial" panose="020B0604020202020204" pitchFamily="34" charset="0"/>
              </a:rPr>
              <a:t>Outward</a:t>
            </a:r>
            <a:r>
              <a:rPr lang="en-US" sz="2000" b="1" spc="-15" dirty="0">
                <a:solidFill>
                  <a:schemeClr val="accent1">
                    <a:lumMod val="75000"/>
                  </a:schemeClr>
                </a:solidFill>
                <a:effectLst/>
                <a:latin typeface="Cambria" panose="02040503050406030204" pitchFamily="18" charset="0"/>
                <a:ea typeface="Cambria" panose="02040503050406030204" pitchFamily="18" charset="0"/>
                <a:cs typeface="Arial" panose="020B0604020202020204" pitchFamily="34" charset="0"/>
              </a:rPr>
              <a:t> </a:t>
            </a:r>
            <a:r>
              <a:rPr lang="en-US" sz="2000" b="1" dirty="0">
                <a:solidFill>
                  <a:schemeClr val="accent1">
                    <a:lumMod val="75000"/>
                  </a:schemeClr>
                </a:solidFill>
                <a:effectLst/>
                <a:latin typeface="Cambria" panose="02040503050406030204" pitchFamily="18" charset="0"/>
                <a:ea typeface="Cambria" panose="02040503050406030204" pitchFamily="18" charset="0"/>
                <a:cs typeface="Arial" panose="020B0604020202020204" pitchFamily="34" charset="0"/>
              </a:rPr>
              <a:t>Gate</a:t>
            </a:r>
            <a:r>
              <a:rPr lang="en-US" sz="2000" b="1" spc="-20" dirty="0">
                <a:solidFill>
                  <a:schemeClr val="accent1">
                    <a:lumMod val="75000"/>
                  </a:schemeClr>
                </a:solidFill>
                <a:effectLst/>
                <a:latin typeface="Cambria" panose="02040503050406030204" pitchFamily="18" charset="0"/>
                <a:ea typeface="Cambria" panose="02040503050406030204" pitchFamily="18" charset="0"/>
                <a:cs typeface="Arial" panose="020B0604020202020204" pitchFamily="34" charset="0"/>
              </a:rPr>
              <a:t> </a:t>
            </a:r>
            <a:r>
              <a:rPr lang="en-US" sz="2000" b="1" dirty="0">
                <a:solidFill>
                  <a:schemeClr val="accent1">
                    <a:lumMod val="75000"/>
                  </a:schemeClr>
                </a:solidFill>
                <a:effectLst/>
                <a:latin typeface="Cambria" panose="02040503050406030204" pitchFamily="18" charset="0"/>
                <a:ea typeface="Cambria" panose="02040503050406030204" pitchFamily="18" charset="0"/>
                <a:cs typeface="Arial" panose="020B0604020202020204" pitchFamily="34" charset="0"/>
              </a:rPr>
              <a:t>Pass</a:t>
            </a:r>
            <a:br>
              <a:rPr lang="en-PK" sz="2000" dirty="0">
                <a:effectLst/>
                <a:latin typeface="Cambria" panose="02040503050406030204" pitchFamily="18" charset="0"/>
                <a:ea typeface="Cambria" panose="02040503050406030204" pitchFamily="18" charset="0"/>
              </a:rPr>
            </a:br>
            <a:endParaRPr lang="en-PK" sz="2000" dirty="0">
              <a:latin typeface="Cambria" panose="02040503050406030204" pitchFamily="18" charset="0"/>
              <a:ea typeface="Cambria" panose="02040503050406030204" pitchFamily="18" charset="0"/>
            </a:endParaRPr>
          </a:p>
        </p:txBody>
      </p:sp>
      <p:sp>
        <p:nvSpPr>
          <p:cNvPr id="5" name="Rectangle 2">
            <a:extLst>
              <a:ext uri="{FF2B5EF4-FFF2-40B4-BE49-F238E27FC236}">
                <a16:creationId xmlns:a16="http://schemas.microsoft.com/office/drawing/2014/main" id="{320DCAA7-5BB3-C8D3-FE50-914FE3ABF21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aphicFrame>
        <p:nvGraphicFramePr>
          <p:cNvPr id="7" name="Object 6">
            <a:extLst>
              <a:ext uri="{FF2B5EF4-FFF2-40B4-BE49-F238E27FC236}">
                <a16:creationId xmlns:a16="http://schemas.microsoft.com/office/drawing/2014/main" id="{37915940-51CF-E329-B6E9-B0323D422834}"/>
              </a:ext>
            </a:extLst>
          </p:cNvPr>
          <p:cNvGraphicFramePr>
            <a:graphicFrameLocks noChangeAspect="1"/>
          </p:cNvGraphicFramePr>
          <p:nvPr>
            <p:extLst>
              <p:ext uri="{D42A27DB-BD31-4B8C-83A1-F6EECF244321}">
                <p14:modId xmlns:p14="http://schemas.microsoft.com/office/powerpoint/2010/main" val="1479558752"/>
              </p:ext>
            </p:extLst>
          </p:nvPr>
        </p:nvGraphicFramePr>
        <p:xfrm>
          <a:off x="1395046" y="996463"/>
          <a:ext cx="9383097" cy="5720860"/>
        </p:xfrm>
        <a:graphic>
          <a:graphicData uri="http://schemas.openxmlformats.org/presentationml/2006/ole">
            <mc:AlternateContent xmlns:mc="http://schemas.openxmlformats.org/markup-compatibility/2006">
              <mc:Choice xmlns:v="urn:schemas-microsoft-com:vml" Requires="v">
                <p:oleObj r:id="rId2" imgW="8504762" imgH="6942857" progId="PBrush">
                  <p:embed/>
                </p:oleObj>
              </mc:Choice>
              <mc:Fallback>
                <p:oleObj r:id="rId2" imgW="8504762" imgH="6942857" progId="PBrush">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5046" y="996463"/>
                        <a:ext cx="9383097" cy="5720860"/>
                      </a:xfrm>
                      <a:prstGeom prst="rect">
                        <a:avLst/>
                      </a:prstGeom>
                      <a:noFill/>
                    </p:spPr>
                  </p:pic>
                </p:oleObj>
              </mc:Fallback>
            </mc:AlternateContent>
          </a:graphicData>
        </a:graphic>
      </p:graphicFrame>
    </p:spTree>
    <p:extLst>
      <p:ext uri="{BB962C8B-B14F-4D97-AF65-F5344CB8AC3E}">
        <p14:creationId xmlns:p14="http://schemas.microsoft.com/office/powerpoint/2010/main" val="10795845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E4585A49-284D-AD14-E107-B38A413661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132"/>
          <a:stretch/>
        </p:blipFill>
        <p:spPr bwMode="auto">
          <a:xfrm>
            <a:off x="587830" y="1488831"/>
            <a:ext cx="11304923" cy="16412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3E80DBD-DC70-583F-F400-0605FBC7F2C9}"/>
              </a:ext>
            </a:extLst>
          </p:cNvPr>
          <p:cNvSpPr txBox="1"/>
          <p:nvPr/>
        </p:nvSpPr>
        <p:spPr>
          <a:xfrm>
            <a:off x="587830" y="386861"/>
            <a:ext cx="8802355" cy="923330"/>
          </a:xfrm>
          <a:prstGeom prst="rect">
            <a:avLst/>
          </a:prstGeom>
          <a:noFill/>
        </p:spPr>
        <p:txBody>
          <a:bodyPr wrap="square">
            <a:spAutoFit/>
          </a:bodyPr>
          <a:lstStyle/>
          <a:p>
            <a: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Order Management Super User</a:t>
            </a:r>
          </a:p>
          <a:p>
            <a:endParaRPr lang="en-US" b="1" kern="0" dirty="0">
              <a:solidFill>
                <a:schemeClr val="accent1">
                  <a:lumMod val="75000"/>
                </a:schemeClr>
              </a:solidFill>
              <a:latin typeface="Cambria" panose="02040503050406030204" pitchFamily="18" charset="0"/>
              <a:ea typeface="Cambria" panose="02040503050406030204" pitchFamily="18" charset="0"/>
            </a:endParaRPr>
          </a:p>
          <a:p>
            <a:r>
              <a:rPr lang="en-US" b="1" dirty="0">
                <a:solidFill>
                  <a:schemeClr val="accent1">
                    <a:lumMod val="75000"/>
                  </a:schemeClr>
                </a:solidFill>
              </a:rPr>
              <a:t>Report Name : Denim Mill - Yarn PO Detail for Spinning Mill - AGI (Denim) - Report</a:t>
            </a:r>
          </a:p>
        </p:txBody>
      </p:sp>
    </p:spTree>
    <p:extLst>
      <p:ext uri="{BB962C8B-B14F-4D97-AF65-F5344CB8AC3E}">
        <p14:creationId xmlns:p14="http://schemas.microsoft.com/office/powerpoint/2010/main" val="41651391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083-96B3-D0B0-3EFC-CF755AE19350}"/>
              </a:ext>
            </a:extLst>
          </p:cNvPr>
          <p:cNvSpPr>
            <a:spLocks noGrp="1"/>
          </p:cNvSpPr>
          <p:nvPr>
            <p:ph type="title"/>
          </p:nvPr>
        </p:nvSpPr>
        <p:spPr>
          <a:xfrm>
            <a:off x="725906" y="318234"/>
            <a:ext cx="10515600" cy="667602"/>
          </a:xfrm>
        </p:spPr>
        <p:txBody>
          <a:bodyPr>
            <a:normAutofit fontScale="90000"/>
          </a:bodyPr>
          <a:lstStyle/>
          <a:p>
            <a:pPr marL="139700">
              <a:spcBef>
                <a:spcPts val="355"/>
              </a:spcBef>
              <a:spcAft>
                <a:spcPts val="0"/>
              </a:spcAft>
            </a:pPr>
            <a: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Receivable Manager – ASD</a:t>
            </a:r>
            <a:br>
              <a:rPr lang="en-US" sz="20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br>
              <a:rPr lang="en-US" sz="20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20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Invoicing</a:t>
            </a:r>
            <a:br>
              <a:rPr lang="en-PK" sz="1800" b="1" dirty="0">
                <a:effectLst/>
                <a:latin typeface="Cambria" panose="02040503050406030204" pitchFamily="18" charset="0"/>
                <a:ea typeface="Cambria" panose="02040503050406030204" pitchFamily="18" charset="0"/>
                <a:cs typeface="Cambria" panose="02040503050406030204" pitchFamily="18" charset="0"/>
              </a:rPr>
            </a:br>
            <a:r>
              <a:rPr lang="en-US" sz="1800" dirty="0">
                <a:effectLst/>
                <a:latin typeface="Calibri" panose="020F0502020204030204" pitchFamily="34" charset="0"/>
                <a:ea typeface="Calibri" panose="020F0502020204030204" pitchFamily="34" charset="0"/>
              </a:rPr>
              <a:t>Automated program will be schedule on daily basis to generated auto invoices from dispatch</a:t>
            </a:r>
            <a:r>
              <a:rPr lang="en-US" sz="1800" spc="-23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transactions.</a:t>
            </a:r>
            <a:endParaRPr lang="en-PK" sz="2000" dirty="0">
              <a:solidFill>
                <a:schemeClr val="accent1">
                  <a:lumMod val="75000"/>
                </a:schemeClr>
              </a:solidFill>
            </a:endParaRPr>
          </a:p>
        </p:txBody>
      </p:sp>
      <p:sp>
        <p:nvSpPr>
          <p:cNvPr id="5" name="Rectangle 2">
            <a:extLst>
              <a:ext uri="{FF2B5EF4-FFF2-40B4-BE49-F238E27FC236}">
                <a16:creationId xmlns:a16="http://schemas.microsoft.com/office/drawing/2014/main" id="{6CDE8FF2-5A64-D706-61A9-198AF92521F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aphicFrame>
        <p:nvGraphicFramePr>
          <p:cNvPr id="7" name="Object 6">
            <a:extLst>
              <a:ext uri="{FF2B5EF4-FFF2-40B4-BE49-F238E27FC236}">
                <a16:creationId xmlns:a16="http://schemas.microsoft.com/office/drawing/2014/main" id="{20899079-5224-6EB7-BB97-D109ED5C3E1D}"/>
              </a:ext>
            </a:extLst>
          </p:cNvPr>
          <p:cNvGraphicFramePr>
            <a:graphicFrameLocks noChangeAspect="1"/>
          </p:cNvGraphicFramePr>
          <p:nvPr>
            <p:extLst>
              <p:ext uri="{D42A27DB-BD31-4B8C-83A1-F6EECF244321}">
                <p14:modId xmlns:p14="http://schemas.microsoft.com/office/powerpoint/2010/main" val="729928286"/>
              </p:ext>
            </p:extLst>
          </p:nvPr>
        </p:nvGraphicFramePr>
        <p:xfrm>
          <a:off x="1580147" y="1197559"/>
          <a:ext cx="8807117" cy="2681455"/>
        </p:xfrm>
        <a:graphic>
          <a:graphicData uri="http://schemas.openxmlformats.org/presentationml/2006/ole">
            <mc:AlternateContent xmlns:mc="http://schemas.openxmlformats.org/markup-compatibility/2006">
              <mc:Choice xmlns:v="urn:schemas-microsoft-com:vml" Requires="v">
                <p:oleObj r:id="rId2" imgW="6725589" imgH="2142857" progId="PBrush">
                  <p:embed/>
                </p:oleObj>
              </mc:Choice>
              <mc:Fallback>
                <p:oleObj r:id="rId2" imgW="6725589" imgH="2142857" progId="PBrush">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0147" y="1197559"/>
                        <a:ext cx="8807117" cy="2681455"/>
                      </a:xfrm>
                      <a:prstGeom prst="rect">
                        <a:avLst/>
                      </a:prstGeom>
                      <a:noFill/>
                    </p:spPr>
                  </p:pic>
                </p:oleObj>
              </mc:Fallback>
            </mc:AlternateContent>
          </a:graphicData>
        </a:graphic>
      </p:graphicFrame>
      <p:sp>
        <p:nvSpPr>
          <p:cNvPr id="8" name="Rectangle 4">
            <a:extLst>
              <a:ext uri="{FF2B5EF4-FFF2-40B4-BE49-F238E27FC236}">
                <a16:creationId xmlns:a16="http://schemas.microsoft.com/office/drawing/2014/main" id="{61FA7D9C-B59C-D9F1-274E-41628CC1BB4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aphicFrame>
        <p:nvGraphicFramePr>
          <p:cNvPr id="9" name="Object 8">
            <a:extLst>
              <a:ext uri="{FF2B5EF4-FFF2-40B4-BE49-F238E27FC236}">
                <a16:creationId xmlns:a16="http://schemas.microsoft.com/office/drawing/2014/main" id="{0B7C534B-47CD-7399-127F-F794EB27CD78}"/>
              </a:ext>
            </a:extLst>
          </p:cNvPr>
          <p:cNvGraphicFramePr>
            <a:graphicFrameLocks noChangeAspect="1"/>
          </p:cNvGraphicFramePr>
          <p:nvPr>
            <p:extLst>
              <p:ext uri="{D42A27DB-BD31-4B8C-83A1-F6EECF244321}">
                <p14:modId xmlns:p14="http://schemas.microsoft.com/office/powerpoint/2010/main" val="2044105682"/>
              </p:ext>
            </p:extLst>
          </p:nvPr>
        </p:nvGraphicFramePr>
        <p:xfrm>
          <a:off x="1604208" y="4090738"/>
          <a:ext cx="9031706" cy="2422358"/>
        </p:xfrm>
        <a:graphic>
          <a:graphicData uri="http://schemas.openxmlformats.org/presentationml/2006/ole">
            <mc:AlternateContent xmlns:mc="http://schemas.openxmlformats.org/markup-compatibility/2006">
              <mc:Choice xmlns:v="urn:schemas-microsoft-com:vml" Requires="v">
                <p:oleObj r:id="rId4" imgW="9888330" imgH="2886478" progId="PBrush">
                  <p:embed/>
                </p:oleObj>
              </mc:Choice>
              <mc:Fallback>
                <p:oleObj r:id="rId4" imgW="9888330" imgH="2886478" progId="PBrush">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4208" y="4090738"/>
                        <a:ext cx="9031706" cy="2422358"/>
                      </a:xfrm>
                      <a:prstGeom prst="rect">
                        <a:avLst/>
                      </a:prstGeom>
                      <a:noFill/>
                    </p:spPr>
                  </p:pic>
                </p:oleObj>
              </mc:Fallback>
            </mc:AlternateContent>
          </a:graphicData>
        </a:graphic>
      </p:graphicFrame>
    </p:spTree>
    <p:extLst>
      <p:ext uri="{BB962C8B-B14F-4D97-AF65-F5344CB8AC3E}">
        <p14:creationId xmlns:p14="http://schemas.microsoft.com/office/powerpoint/2010/main" val="31804474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F083-96B3-D0B0-3EFC-CF755AE19350}"/>
              </a:ext>
            </a:extLst>
          </p:cNvPr>
          <p:cNvSpPr>
            <a:spLocks noGrp="1"/>
          </p:cNvSpPr>
          <p:nvPr>
            <p:ph type="title"/>
          </p:nvPr>
        </p:nvSpPr>
        <p:spPr>
          <a:xfrm>
            <a:off x="870284" y="157814"/>
            <a:ext cx="10515600" cy="667602"/>
          </a:xfrm>
        </p:spPr>
        <p:txBody>
          <a:bodyPr>
            <a:noAutofit/>
          </a:bodyPr>
          <a:lstStyle/>
          <a:p>
            <a: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Responsibility Name : ASD Receivable Manager – ASD</a:t>
            </a:r>
            <a:b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Form Name : Receivable Invoice Transactions</a:t>
            </a:r>
            <a:b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br>
              <a:rPr lang="en-US" sz="1800" b="1" kern="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br>
            <a:endParaRPr lang="en-PK" sz="1800" dirty="0">
              <a:solidFill>
                <a:schemeClr val="accent1">
                  <a:lumMod val="75000"/>
                </a:schemeClr>
              </a:solidFill>
            </a:endParaRPr>
          </a:p>
        </p:txBody>
      </p:sp>
      <p:sp>
        <p:nvSpPr>
          <p:cNvPr id="4" name="Content Placeholder 3">
            <a:extLst>
              <a:ext uri="{FF2B5EF4-FFF2-40B4-BE49-F238E27FC236}">
                <a16:creationId xmlns:a16="http://schemas.microsoft.com/office/drawing/2014/main" id="{563968A4-2B0F-21AF-3431-2A9F98EE095F}"/>
              </a:ext>
            </a:extLst>
          </p:cNvPr>
          <p:cNvSpPr>
            <a:spLocks noGrp="1"/>
          </p:cNvSpPr>
          <p:nvPr>
            <p:ph idx="1"/>
          </p:nvPr>
        </p:nvSpPr>
        <p:spPr/>
        <p:txBody>
          <a:bodyPr/>
          <a:lstStyle/>
          <a:p>
            <a:endParaRPr lang="en-PK" dirty="0"/>
          </a:p>
        </p:txBody>
      </p:sp>
      <p:sp>
        <p:nvSpPr>
          <p:cNvPr id="5" name="Rectangle 2">
            <a:extLst>
              <a:ext uri="{FF2B5EF4-FFF2-40B4-BE49-F238E27FC236}">
                <a16:creationId xmlns:a16="http://schemas.microsoft.com/office/drawing/2014/main" id="{99EE3DF5-6F78-A680-8F99-91F5E55DFD3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aphicFrame>
        <p:nvGraphicFramePr>
          <p:cNvPr id="7" name="Object 6">
            <a:extLst>
              <a:ext uri="{FF2B5EF4-FFF2-40B4-BE49-F238E27FC236}">
                <a16:creationId xmlns:a16="http://schemas.microsoft.com/office/drawing/2014/main" id="{3837B37E-70F7-749E-4D58-0C0771BB4A7D}"/>
              </a:ext>
            </a:extLst>
          </p:cNvPr>
          <p:cNvGraphicFramePr>
            <a:graphicFrameLocks noChangeAspect="1"/>
          </p:cNvGraphicFramePr>
          <p:nvPr>
            <p:extLst>
              <p:ext uri="{D42A27DB-BD31-4B8C-83A1-F6EECF244321}">
                <p14:modId xmlns:p14="http://schemas.microsoft.com/office/powerpoint/2010/main" val="4015866387"/>
              </p:ext>
            </p:extLst>
          </p:nvPr>
        </p:nvGraphicFramePr>
        <p:xfrm>
          <a:off x="838200" y="1008186"/>
          <a:ext cx="10515600" cy="5691998"/>
        </p:xfrm>
        <a:graphic>
          <a:graphicData uri="http://schemas.openxmlformats.org/presentationml/2006/ole">
            <mc:AlternateContent xmlns:mc="http://schemas.openxmlformats.org/markup-compatibility/2006">
              <mc:Choice xmlns:v="urn:schemas-microsoft-com:vml" Requires="v">
                <p:oleObj r:id="rId2" imgW="9476190" imgH="7695238" progId="PBrush">
                  <p:embed/>
                </p:oleObj>
              </mc:Choice>
              <mc:Fallback>
                <p:oleObj r:id="rId2" imgW="9476190" imgH="7695238" progId="PBrush">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008186"/>
                        <a:ext cx="10515600" cy="5691998"/>
                      </a:xfrm>
                      <a:prstGeom prst="rect">
                        <a:avLst/>
                      </a:prstGeom>
                      <a:noFill/>
                    </p:spPr>
                  </p:pic>
                </p:oleObj>
              </mc:Fallback>
            </mc:AlternateContent>
          </a:graphicData>
        </a:graphic>
      </p:graphicFrame>
    </p:spTree>
    <p:extLst>
      <p:ext uri="{BB962C8B-B14F-4D97-AF65-F5344CB8AC3E}">
        <p14:creationId xmlns:p14="http://schemas.microsoft.com/office/powerpoint/2010/main" val="2657878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CC8A-FD71-0C9E-6989-E97DCB67F942}"/>
              </a:ext>
            </a:extLst>
          </p:cNvPr>
          <p:cNvSpPr>
            <a:spLocks noGrp="1"/>
          </p:cNvSpPr>
          <p:nvPr>
            <p:ph type="title"/>
          </p:nvPr>
        </p:nvSpPr>
        <p:spPr>
          <a:xfrm>
            <a:off x="150125" y="286603"/>
            <a:ext cx="11783967" cy="1327708"/>
          </a:xfrm>
        </p:spPr>
        <p:txBody>
          <a:bodyPr>
            <a:noAutofit/>
          </a:bodyPr>
          <a:lstStyle/>
          <a:p>
            <a:r>
              <a:rPr lang="en-US" sz="1800" b="1" dirty="0">
                <a:solidFill>
                  <a:schemeClr val="accent1">
                    <a:lumMod val="75000"/>
                  </a:schemeClr>
                </a:solidFill>
                <a:effectLst/>
                <a:latin typeface="Cambria" panose="02040503050406030204" pitchFamily="18" charset="0"/>
                <a:ea typeface="Cambria" panose="02040503050406030204" pitchFamily="18" charset="0"/>
              </a:rPr>
              <a:t>Responsibility Name : </a:t>
            </a:r>
            <a:r>
              <a:rPr lang="en-US" sz="1800" b="1" dirty="0">
                <a:solidFill>
                  <a:schemeClr val="accent1">
                    <a:lumMod val="75000"/>
                  </a:schemeClr>
                </a:solidFill>
                <a:effectLst/>
                <a:latin typeface="Calibri" panose="020F0502020204030204" pitchFamily="34" charset="0"/>
                <a:ea typeface="Calibri" panose="020F0502020204030204" pitchFamily="34" charset="0"/>
              </a:rPr>
              <a:t>DM1 Production Planning</a:t>
            </a:r>
            <a:br>
              <a:rPr lang="en-US" sz="1800" b="1" dirty="0">
                <a:solidFill>
                  <a:schemeClr val="accent1">
                    <a:lumMod val="75000"/>
                  </a:schemeClr>
                </a:solidFill>
                <a:effectLst/>
                <a:latin typeface="Cambria" panose="02040503050406030204" pitchFamily="18" charset="0"/>
                <a:ea typeface="Cambria" panose="02040503050406030204" pitchFamily="18" charset="0"/>
              </a:rPr>
            </a:br>
            <a:r>
              <a:rPr lang="en-US" sz="1800" b="1" dirty="0">
                <a:solidFill>
                  <a:schemeClr val="accent1">
                    <a:lumMod val="75000"/>
                  </a:schemeClr>
                </a:solidFill>
                <a:latin typeface="Cambria" panose="02040503050406030204" pitchFamily="18" charset="0"/>
                <a:ea typeface="Cambria" panose="02040503050406030204" pitchFamily="18" charset="0"/>
              </a:rPr>
              <a:t>Form Name : Yarn Demand</a:t>
            </a:r>
            <a:br>
              <a:rPr lang="en-PK" sz="1800" dirty="0">
                <a:effectLst/>
                <a:latin typeface="Calibri" panose="020F0502020204030204" pitchFamily="34" charset="0"/>
                <a:ea typeface="Calibri" panose="020F0502020204030204" pitchFamily="34" charset="0"/>
              </a:rPr>
            </a:br>
            <a:r>
              <a:rPr lang="en-US" sz="1800" dirty="0">
                <a:effectLst/>
                <a:latin typeface="Georgia" panose="02040502050405020303" pitchFamily="18" charset="0"/>
                <a:ea typeface="Calibri" panose="020F0502020204030204" pitchFamily="34" charset="0"/>
              </a:rPr>
              <a:t>User finds an order whose YR(Yarn requirement generated by planning department).</a:t>
            </a:r>
            <a:endParaRPr lang="en-PK" sz="2000" dirty="0">
              <a:latin typeface="Georgia" panose="02040502050405020303" pitchFamily="18" charset="0"/>
            </a:endParaRPr>
          </a:p>
        </p:txBody>
      </p:sp>
      <p:pic>
        <p:nvPicPr>
          <p:cNvPr id="13" name="image2.jpeg">
            <a:extLst>
              <a:ext uri="{FF2B5EF4-FFF2-40B4-BE49-F238E27FC236}">
                <a16:creationId xmlns:a16="http://schemas.microsoft.com/office/drawing/2014/main" id="{8148292B-E284-D7FC-85E8-006E454E4674}"/>
              </a:ext>
            </a:extLst>
          </p:cNvPr>
          <p:cNvPicPr>
            <a:picLocks noGrp="1" noChangeAspect="1"/>
          </p:cNvPicPr>
          <p:nvPr>
            <p:ph idx="1"/>
          </p:nvPr>
        </p:nvPicPr>
        <p:blipFill>
          <a:blip r:embed="rId2" cstate="print"/>
          <a:stretch>
            <a:fillRect/>
          </a:stretch>
        </p:blipFill>
        <p:spPr>
          <a:xfrm>
            <a:off x="294301" y="1614312"/>
            <a:ext cx="11783968" cy="4957086"/>
          </a:xfrm>
          <a:prstGeom prst="rect">
            <a:avLst/>
          </a:prstGeom>
        </p:spPr>
      </p:pic>
    </p:spTree>
    <p:extLst>
      <p:ext uri="{BB962C8B-B14F-4D97-AF65-F5344CB8AC3E}">
        <p14:creationId xmlns:p14="http://schemas.microsoft.com/office/powerpoint/2010/main" val="41673739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94EF6-9901-9FA3-FBE7-623166BDF396}"/>
              </a:ext>
            </a:extLst>
          </p:cNvPr>
          <p:cNvSpPr>
            <a:spLocks noGrp="1"/>
          </p:cNvSpPr>
          <p:nvPr>
            <p:ph type="ctrTitle"/>
          </p:nvPr>
        </p:nvSpPr>
        <p:spPr>
          <a:xfrm>
            <a:off x="1621261" y="10856"/>
            <a:ext cx="10113538" cy="733779"/>
          </a:xfrm>
        </p:spPr>
        <p:txBody>
          <a:bodyPr>
            <a:normAutofit fontScale="90000"/>
          </a:bodyPr>
          <a:lstStyle/>
          <a:p>
            <a:pPr algn="just"/>
            <a:br>
              <a:rPr lang="en-US" sz="4400" dirty="0">
                <a:latin typeface="+mn-lt"/>
              </a:rPr>
            </a:br>
            <a:br>
              <a:rPr lang="en-US" sz="4400" dirty="0">
                <a:latin typeface="+mn-lt"/>
              </a:rPr>
            </a:br>
            <a:r>
              <a:rPr lang="en-US" sz="4400" dirty="0">
                <a:solidFill>
                  <a:schemeClr val="accent1">
                    <a:lumMod val="75000"/>
                  </a:schemeClr>
                </a:solidFill>
                <a:latin typeface="+mn-lt"/>
              </a:rPr>
              <a:t>Overview</a:t>
            </a:r>
          </a:p>
        </p:txBody>
      </p:sp>
      <p:pic>
        <p:nvPicPr>
          <p:cNvPr id="5" name="Picture 4">
            <a:extLst>
              <a:ext uri="{FF2B5EF4-FFF2-40B4-BE49-F238E27FC236}">
                <a16:creationId xmlns:a16="http://schemas.microsoft.com/office/drawing/2014/main" id="{4483A3C1-47C3-5971-2CF5-0349FBAACE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326" y="131299"/>
            <a:ext cx="914658" cy="565425"/>
          </a:xfrm>
          <a:prstGeom prst="rect">
            <a:avLst/>
          </a:prstGeom>
          <a:noFill/>
          <a:ln>
            <a:noFill/>
          </a:ln>
        </p:spPr>
      </p:pic>
      <p:cxnSp>
        <p:nvCxnSpPr>
          <p:cNvPr id="6" name="Straight Connector 5">
            <a:extLst>
              <a:ext uri="{FF2B5EF4-FFF2-40B4-BE49-F238E27FC236}">
                <a16:creationId xmlns:a16="http://schemas.microsoft.com/office/drawing/2014/main" id="{3F20556E-24D1-43D1-C99A-9A52C1B70E51}"/>
              </a:ext>
            </a:extLst>
          </p:cNvPr>
          <p:cNvCxnSpPr/>
          <p:nvPr/>
        </p:nvCxnSpPr>
        <p:spPr>
          <a:xfrm>
            <a:off x="410308" y="750278"/>
            <a:ext cx="11324492"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A2829282-5DB1-3C81-6808-4A6E8648B736}"/>
              </a:ext>
            </a:extLst>
          </p:cNvPr>
          <p:cNvSpPr txBox="1">
            <a:spLocks/>
          </p:cNvSpPr>
          <p:nvPr/>
        </p:nvSpPr>
        <p:spPr>
          <a:xfrm>
            <a:off x="0" y="1045572"/>
            <a:ext cx="11871157" cy="73377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endParaRPr lang="en-US" sz="1800" dirty="0">
              <a:solidFill>
                <a:schemeClr val="accent1">
                  <a:lumMod val="75000"/>
                </a:schemeClr>
              </a:solidFill>
              <a:latin typeface="+mn-lt"/>
            </a:endParaRPr>
          </a:p>
        </p:txBody>
      </p:sp>
      <p:sp>
        <p:nvSpPr>
          <p:cNvPr id="7" name="TextBox 6">
            <a:extLst>
              <a:ext uri="{FF2B5EF4-FFF2-40B4-BE49-F238E27FC236}">
                <a16:creationId xmlns:a16="http://schemas.microsoft.com/office/drawing/2014/main" id="{F877224D-B3D6-9DB7-3543-D5B7F1AACA64}"/>
              </a:ext>
            </a:extLst>
          </p:cNvPr>
          <p:cNvSpPr txBox="1"/>
          <p:nvPr/>
        </p:nvSpPr>
        <p:spPr>
          <a:xfrm>
            <a:off x="398326" y="1008187"/>
            <a:ext cx="11336473" cy="1046440"/>
          </a:xfrm>
          <a:prstGeom prst="rect">
            <a:avLst/>
          </a:prstGeom>
          <a:noFill/>
        </p:spPr>
        <p:txBody>
          <a:bodyPr wrap="square" rtlCol="0">
            <a:spAutoFit/>
          </a:bodyPr>
          <a:lstStyle/>
          <a:p>
            <a:pPr algn="just"/>
            <a:r>
              <a:rPr lang="en-US" dirty="0">
                <a:solidFill>
                  <a:schemeClr val="accent1">
                    <a:lumMod val="75000"/>
                  </a:schemeClr>
                </a:solidFill>
                <a:latin typeface="Georgia" panose="02040502050405020303" pitchFamily="18" charset="0"/>
              </a:rPr>
              <a:t>Following are major accounting events of AGI Spinning Mill</a:t>
            </a:r>
          </a:p>
          <a:p>
            <a:pPr algn="just"/>
            <a:endParaRPr lang="en-US" sz="2200" dirty="0">
              <a:solidFill>
                <a:schemeClr val="accent1">
                  <a:lumMod val="75000"/>
                </a:schemeClr>
              </a:solidFill>
              <a:latin typeface="Georgia" panose="02040502050405020303" pitchFamily="18" charset="0"/>
            </a:endParaRPr>
          </a:p>
          <a:p>
            <a:pPr algn="just"/>
            <a:r>
              <a:rPr lang="en-US" sz="2200" dirty="0">
                <a:latin typeface="Georgia" panose="02040502050405020303" pitchFamily="18" charset="0"/>
              </a:rPr>
              <a:t> </a:t>
            </a:r>
            <a:endParaRPr lang="en-PK" sz="2200" dirty="0">
              <a:latin typeface="Georgia" panose="02040502050405020303" pitchFamily="18" charset="0"/>
            </a:endParaRPr>
          </a:p>
        </p:txBody>
      </p:sp>
      <p:pic>
        <p:nvPicPr>
          <p:cNvPr id="12" name="Picture 11">
            <a:extLst>
              <a:ext uri="{FF2B5EF4-FFF2-40B4-BE49-F238E27FC236}">
                <a16:creationId xmlns:a16="http://schemas.microsoft.com/office/drawing/2014/main" id="{084A7EDC-1158-F003-7BCB-3FF31B619C73}"/>
              </a:ext>
            </a:extLst>
          </p:cNvPr>
          <p:cNvPicPr>
            <a:picLocks noChangeAspect="1"/>
          </p:cNvPicPr>
          <p:nvPr/>
        </p:nvPicPr>
        <p:blipFill rotWithShape="1">
          <a:blip r:embed="rId4"/>
          <a:srcRect l="1625" t="33713" r="7017" b="29323"/>
          <a:stretch/>
        </p:blipFill>
        <p:spPr>
          <a:xfrm>
            <a:off x="106680" y="2312534"/>
            <a:ext cx="11978640" cy="379518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731986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94EF6-9901-9FA3-FBE7-623166BDF396}"/>
              </a:ext>
            </a:extLst>
          </p:cNvPr>
          <p:cNvSpPr>
            <a:spLocks noGrp="1"/>
          </p:cNvSpPr>
          <p:nvPr>
            <p:ph type="ctrTitle"/>
          </p:nvPr>
        </p:nvSpPr>
        <p:spPr>
          <a:xfrm>
            <a:off x="1621261" y="10856"/>
            <a:ext cx="10113538" cy="733779"/>
          </a:xfrm>
        </p:spPr>
        <p:txBody>
          <a:bodyPr>
            <a:normAutofit fontScale="90000"/>
          </a:bodyPr>
          <a:lstStyle/>
          <a:p>
            <a:pPr algn="just"/>
            <a:br>
              <a:rPr lang="en-US" sz="4400" dirty="0">
                <a:latin typeface="+mn-lt"/>
              </a:rPr>
            </a:br>
            <a:br>
              <a:rPr lang="en-US" sz="4400" dirty="0">
                <a:latin typeface="+mn-lt"/>
              </a:rPr>
            </a:br>
            <a:r>
              <a:rPr lang="en-US" sz="4400" dirty="0">
                <a:solidFill>
                  <a:schemeClr val="accent1">
                    <a:lumMod val="75000"/>
                  </a:schemeClr>
                </a:solidFill>
                <a:latin typeface="+mn-lt"/>
              </a:rPr>
              <a:t>Overview</a:t>
            </a:r>
          </a:p>
        </p:txBody>
      </p:sp>
      <p:pic>
        <p:nvPicPr>
          <p:cNvPr id="5" name="Picture 4">
            <a:extLst>
              <a:ext uri="{FF2B5EF4-FFF2-40B4-BE49-F238E27FC236}">
                <a16:creationId xmlns:a16="http://schemas.microsoft.com/office/drawing/2014/main" id="{4483A3C1-47C3-5971-2CF5-0349FBAACE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326" y="131299"/>
            <a:ext cx="914658" cy="565425"/>
          </a:xfrm>
          <a:prstGeom prst="rect">
            <a:avLst/>
          </a:prstGeom>
          <a:noFill/>
          <a:ln>
            <a:noFill/>
          </a:ln>
        </p:spPr>
      </p:pic>
      <p:cxnSp>
        <p:nvCxnSpPr>
          <p:cNvPr id="6" name="Straight Connector 5">
            <a:extLst>
              <a:ext uri="{FF2B5EF4-FFF2-40B4-BE49-F238E27FC236}">
                <a16:creationId xmlns:a16="http://schemas.microsoft.com/office/drawing/2014/main" id="{3F20556E-24D1-43D1-C99A-9A52C1B70E51}"/>
              </a:ext>
            </a:extLst>
          </p:cNvPr>
          <p:cNvCxnSpPr/>
          <p:nvPr/>
        </p:nvCxnSpPr>
        <p:spPr>
          <a:xfrm>
            <a:off x="410308" y="750278"/>
            <a:ext cx="11324492"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A2829282-5DB1-3C81-6808-4A6E8648B736}"/>
              </a:ext>
            </a:extLst>
          </p:cNvPr>
          <p:cNvSpPr txBox="1">
            <a:spLocks/>
          </p:cNvSpPr>
          <p:nvPr/>
        </p:nvSpPr>
        <p:spPr>
          <a:xfrm>
            <a:off x="0" y="1045572"/>
            <a:ext cx="11871157" cy="73377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endParaRPr lang="en-US" sz="1800" dirty="0">
              <a:solidFill>
                <a:schemeClr val="accent1">
                  <a:lumMod val="75000"/>
                </a:schemeClr>
              </a:solidFill>
              <a:latin typeface="+mn-lt"/>
            </a:endParaRPr>
          </a:p>
        </p:txBody>
      </p:sp>
      <p:sp>
        <p:nvSpPr>
          <p:cNvPr id="7" name="TextBox 6">
            <a:extLst>
              <a:ext uri="{FF2B5EF4-FFF2-40B4-BE49-F238E27FC236}">
                <a16:creationId xmlns:a16="http://schemas.microsoft.com/office/drawing/2014/main" id="{F877224D-B3D6-9DB7-3543-D5B7F1AACA64}"/>
              </a:ext>
            </a:extLst>
          </p:cNvPr>
          <p:cNvSpPr txBox="1"/>
          <p:nvPr/>
        </p:nvSpPr>
        <p:spPr>
          <a:xfrm>
            <a:off x="398326" y="1008187"/>
            <a:ext cx="11336473" cy="1046440"/>
          </a:xfrm>
          <a:prstGeom prst="rect">
            <a:avLst/>
          </a:prstGeom>
          <a:noFill/>
        </p:spPr>
        <p:txBody>
          <a:bodyPr wrap="square" rtlCol="0">
            <a:spAutoFit/>
          </a:bodyPr>
          <a:lstStyle/>
          <a:p>
            <a:pPr algn="just"/>
            <a:r>
              <a:rPr lang="en-US" dirty="0">
                <a:solidFill>
                  <a:schemeClr val="accent1">
                    <a:lumMod val="75000"/>
                  </a:schemeClr>
                </a:solidFill>
                <a:latin typeface="Georgia" panose="02040502050405020303" pitchFamily="18" charset="0"/>
              </a:rPr>
              <a:t>Following are major accounting events of AGI Spinning Mill</a:t>
            </a:r>
          </a:p>
          <a:p>
            <a:pPr algn="just"/>
            <a:endParaRPr lang="en-US" sz="2200" dirty="0">
              <a:solidFill>
                <a:schemeClr val="accent1">
                  <a:lumMod val="75000"/>
                </a:schemeClr>
              </a:solidFill>
              <a:latin typeface="Georgia" panose="02040502050405020303" pitchFamily="18" charset="0"/>
            </a:endParaRPr>
          </a:p>
          <a:p>
            <a:pPr algn="just"/>
            <a:r>
              <a:rPr lang="en-US" sz="2200" dirty="0">
                <a:latin typeface="Georgia" panose="02040502050405020303" pitchFamily="18" charset="0"/>
              </a:rPr>
              <a:t> </a:t>
            </a:r>
            <a:endParaRPr lang="en-PK" sz="2200" dirty="0">
              <a:latin typeface="Georgia" panose="02040502050405020303" pitchFamily="18" charset="0"/>
            </a:endParaRPr>
          </a:p>
        </p:txBody>
      </p:sp>
      <p:pic>
        <p:nvPicPr>
          <p:cNvPr id="8" name="Picture 7">
            <a:extLst>
              <a:ext uri="{FF2B5EF4-FFF2-40B4-BE49-F238E27FC236}">
                <a16:creationId xmlns:a16="http://schemas.microsoft.com/office/drawing/2014/main" id="{2296A534-D472-6A53-C735-9113C0D4B878}"/>
              </a:ext>
            </a:extLst>
          </p:cNvPr>
          <p:cNvPicPr>
            <a:picLocks noChangeAspect="1"/>
          </p:cNvPicPr>
          <p:nvPr/>
        </p:nvPicPr>
        <p:blipFill rotWithShape="1">
          <a:blip r:embed="rId4"/>
          <a:srcRect l="1626" t="33712" r="10250" b="34881"/>
          <a:stretch/>
        </p:blipFill>
        <p:spPr>
          <a:xfrm>
            <a:off x="198119" y="2312535"/>
            <a:ext cx="11854427" cy="331102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155678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94EF6-9901-9FA3-FBE7-623166BDF396}"/>
              </a:ext>
            </a:extLst>
          </p:cNvPr>
          <p:cNvSpPr>
            <a:spLocks noGrp="1"/>
          </p:cNvSpPr>
          <p:nvPr>
            <p:ph type="ctrTitle"/>
          </p:nvPr>
        </p:nvSpPr>
        <p:spPr>
          <a:xfrm>
            <a:off x="1621261" y="10856"/>
            <a:ext cx="10113538" cy="733779"/>
          </a:xfrm>
        </p:spPr>
        <p:txBody>
          <a:bodyPr>
            <a:normAutofit fontScale="90000"/>
          </a:bodyPr>
          <a:lstStyle/>
          <a:p>
            <a:pPr algn="just"/>
            <a:br>
              <a:rPr lang="en-US" sz="4400" dirty="0">
                <a:latin typeface="+mn-lt"/>
              </a:rPr>
            </a:br>
            <a:br>
              <a:rPr lang="en-US" sz="4400" dirty="0">
                <a:latin typeface="+mn-lt"/>
              </a:rPr>
            </a:br>
            <a:r>
              <a:rPr lang="en-US" sz="4400" dirty="0">
                <a:solidFill>
                  <a:schemeClr val="accent1">
                    <a:lumMod val="75000"/>
                  </a:schemeClr>
                </a:solidFill>
                <a:latin typeface="+mn-lt"/>
              </a:rPr>
              <a:t>Overview</a:t>
            </a:r>
          </a:p>
        </p:txBody>
      </p:sp>
      <p:pic>
        <p:nvPicPr>
          <p:cNvPr id="5" name="Picture 4">
            <a:extLst>
              <a:ext uri="{FF2B5EF4-FFF2-40B4-BE49-F238E27FC236}">
                <a16:creationId xmlns:a16="http://schemas.microsoft.com/office/drawing/2014/main" id="{4483A3C1-47C3-5971-2CF5-0349FBAACE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326" y="131299"/>
            <a:ext cx="914658" cy="565425"/>
          </a:xfrm>
          <a:prstGeom prst="rect">
            <a:avLst/>
          </a:prstGeom>
          <a:noFill/>
          <a:ln>
            <a:noFill/>
          </a:ln>
        </p:spPr>
      </p:pic>
      <p:cxnSp>
        <p:nvCxnSpPr>
          <p:cNvPr id="6" name="Straight Connector 5">
            <a:extLst>
              <a:ext uri="{FF2B5EF4-FFF2-40B4-BE49-F238E27FC236}">
                <a16:creationId xmlns:a16="http://schemas.microsoft.com/office/drawing/2014/main" id="{3F20556E-24D1-43D1-C99A-9A52C1B70E51}"/>
              </a:ext>
            </a:extLst>
          </p:cNvPr>
          <p:cNvCxnSpPr/>
          <p:nvPr/>
        </p:nvCxnSpPr>
        <p:spPr>
          <a:xfrm>
            <a:off x="410308" y="750278"/>
            <a:ext cx="11324492"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A2829282-5DB1-3C81-6808-4A6E8648B736}"/>
              </a:ext>
            </a:extLst>
          </p:cNvPr>
          <p:cNvSpPr txBox="1">
            <a:spLocks/>
          </p:cNvSpPr>
          <p:nvPr/>
        </p:nvSpPr>
        <p:spPr>
          <a:xfrm>
            <a:off x="0" y="1045572"/>
            <a:ext cx="11871157" cy="73377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endParaRPr lang="en-US" sz="1800" dirty="0">
              <a:solidFill>
                <a:schemeClr val="accent1">
                  <a:lumMod val="75000"/>
                </a:schemeClr>
              </a:solidFill>
              <a:latin typeface="+mn-lt"/>
            </a:endParaRPr>
          </a:p>
        </p:txBody>
      </p:sp>
      <p:sp>
        <p:nvSpPr>
          <p:cNvPr id="7" name="TextBox 6">
            <a:extLst>
              <a:ext uri="{FF2B5EF4-FFF2-40B4-BE49-F238E27FC236}">
                <a16:creationId xmlns:a16="http://schemas.microsoft.com/office/drawing/2014/main" id="{F877224D-B3D6-9DB7-3543-D5B7F1AACA64}"/>
              </a:ext>
            </a:extLst>
          </p:cNvPr>
          <p:cNvSpPr txBox="1"/>
          <p:nvPr/>
        </p:nvSpPr>
        <p:spPr>
          <a:xfrm>
            <a:off x="398326" y="1008187"/>
            <a:ext cx="11336473" cy="1046440"/>
          </a:xfrm>
          <a:prstGeom prst="rect">
            <a:avLst/>
          </a:prstGeom>
          <a:noFill/>
        </p:spPr>
        <p:txBody>
          <a:bodyPr wrap="square" rtlCol="0">
            <a:spAutoFit/>
          </a:bodyPr>
          <a:lstStyle/>
          <a:p>
            <a:pPr algn="just"/>
            <a:r>
              <a:rPr lang="en-US" dirty="0">
                <a:solidFill>
                  <a:schemeClr val="accent1">
                    <a:lumMod val="75000"/>
                  </a:schemeClr>
                </a:solidFill>
                <a:latin typeface="Georgia" panose="02040502050405020303" pitchFamily="18" charset="0"/>
              </a:rPr>
              <a:t>Following are major accounting events of AGI Spinning Mill</a:t>
            </a:r>
          </a:p>
          <a:p>
            <a:pPr algn="just"/>
            <a:endParaRPr lang="en-US" sz="2200" dirty="0">
              <a:solidFill>
                <a:schemeClr val="accent1">
                  <a:lumMod val="75000"/>
                </a:schemeClr>
              </a:solidFill>
              <a:latin typeface="Georgia" panose="02040502050405020303" pitchFamily="18" charset="0"/>
            </a:endParaRPr>
          </a:p>
          <a:p>
            <a:pPr algn="just"/>
            <a:r>
              <a:rPr lang="en-US" sz="2200" dirty="0">
                <a:latin typeface="Georgia" panose="02040502050405020303" pitchFamily="18" charset="0"/>
              </a:rPr>
              <a:t> </a:t>
            </a:r>
            <a:endParaRPr lang="en-PK" sz="2200" dirty="0">
              <a:latin typeface="Georgia" panose="02040502050405020303" pitchFamily="18" charset="0"/>
            </a:endParaRPr>
          </a:p>
        </p:txBody>
      </p:sp>
      <p:pic>
        <p:nvPicPr>
          <p:cNvPr id="4" name="Picture 3">
            <a:extLst>
              <a:ext uri="{FF2B5EF4-FFF2-40B4-BE49-F238E27FC236}">
                <a16:creationId xmlns:a16="http://schemas.microsoft.com/office/drawing/2014/main" id="{5AFF3553-1742-C280-A129-233584ECB0C4}"/>
              </a:ext>
            </a:extLst>
          </p:cNvPr>
          <p:cNvPicPr>
            <a:picLocks noChangeAspect="1"/>
          </p:cNvPicPr>
          <p:nvPr/>
        </p:nvPicPr>
        <p:blipFill rotWithShape="1">
          <a:blip r:embed="rId4"/>
          <a:srcRect l="2149" t="33713" r="10250" b="29323"/>
          <a:stretch/>
        </p:blipFill>
        <p:spPr>
          <a:xfrm>
            <a:off x="157155" y="2312535"/>
            <a:ext cx="11871157" cy="334150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412904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94EF6-9901-9FA3-FBE7-623166BDF396}"/>
              </a:ext>
            </a:extLst>
          </p:cNvPr>
          <p:cNvSpPr>
            <a:spLocks noGrp="1"/>
          </p:cNvSpPr>
          <p:nvPr>
            <p:ph type="ctrTitle"/>
          </p:nvPr>
        </p:nvSpPr>
        <p:spPr>
          <a:xfrm>
            <a:off x="1621261" y="10856"/>
            <a:ext cx="10113538" cy="733779"/>
          </a:xfrm>
        </p:spPr>
        <p:txBody>
          <a:bodyPr>
            <a:normAutofit fontScale="90000"/>
          </a:bodyPr>
          <a:lstStyle/>
          <a:p>
            <a:pPr algn="just"/>
            <a:br>
              <a:rPr lang="en-US" sz="4400" dirty="0">
                <a:latin typeface="+mn-lt"/>
              </a:rPr>
            </a:br>
            <a:br>
              <a:rPr lang="en-US" sz="4400" dirty="0">
                <a:latin typeface="+mn-lt"/>
              </a:rPr>
            </a:br>
            <a:r>
              <a:rPr lang="en-US" sz="4400" dirty="0">
                <a:solidFill>
                  <a:schemeClr val="accent1">
                    <a:lumMod val="75000"/>
                  </a:schemeClr>
                </a:solidFill>
                <a:latin typeface="+mn-lt"/>
              </a:rPr>
              <a:t>Overview</a:t>
            </a:r>
          </a:p>
        </p:txBody>
      </p:sp>
      <p:pic>
        <p:nvPicPr>
          <p:cNvPr id="5" name="Picture 4">
            <a:extLst>
              <a:ext uri="{FF2B5EF4-FFF2-40B4-BE49-F238E27FC236}">
                <a16:creationId xmlns:a16="http://schemas.microsoft.com/office/drawing/2014/main" id="{4483A3C1-47C3-5971-2CF5-0349FBAACE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326" y="131299"/>
            <a:ext cx="914658" cy="565425"/>
          </a:xfrm>
          <a:prstGeom prst="rect">
            <a:avLst/>
          </a:prstGeom>
          <a:noFill/>
          <a:ln>
            <a:noFill/>
          </a:ln>
        </p:spPr>
      </p:pic>
      <p:cxnSp>
        <p:nvCxnSpPr>
          <p:cNvPr id="6" name="Straight Connector 5">
            <a:extLst>
              <a:ext uri="{FF2B5EF4-FFF2-40B4-BE49-F238E27FC236}">
                <a16:creationId xmlns:a16="http://schemas.microsoft.com/office/drawing/2014/main" id="{3F20556E-24D1-43D1-C99A-9A52C1B70E51}"/>
              </a:ext>
            </a:extLst>
          </p:cNvPr>
          <p:cNvCxnSpPr/>
          <p:nvPr/>
        </p:nvCxnSpPr>
        <p:spPr>
          <a:xfrm>
            <a:off x="410308" y="750278"/>
            <a:ext cx="11324492"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A2829282-5DB1-3C81-6808-4A6E8648B736}"/>
              </a:ext>
            </a:extLst>
          </p:cNvPr>
          <p:cNvSpPr txBox="1">
            <a:spLocks/>
          </p:cNvSpPr>
          <p:nvPr/>
        </p:nvSpPr>
        <p:spPr>
          <a:xfrm>
            <a:off x="0" y="1045572"/>
            <a:ext cx="11871157" cy="73377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endParaRPr lang="en-US" sz="1800" dirty="0">
              <a:solidFill>
                <a:schemeClr val="accent1">
                  <a:lumMod val="75000"/>
                </a:schemeClr>
              </a:solidFill>
              <a:latin typeface="+mn-lt"/>
            </a:endParaRPr>
          </a:p>
        </p:txBody>
      </p:sp>
      <p:sp>
        <p:nvSpPr>
          <p:cNvPr id="7" name="TextBox 6">
            <a:extLst>
              <a:ext uri="{FF2B5EF4-FFF2-40B4-BE49-F238E27FC236}">
                <a16:creationId xmlns:a16="http://schemas.microsoft.com/office/drawing/2014/main" id="{F877224D-B3D6-9DB7-3543-D5B7F1AACA64}"/>
              </a:ext>
            </a:extLst>
          </p:cNvPr>
          <p:cNvSpPr txBox="1"/>
          <p:nvPr/>
        </p:nvSpPr>
        <p:spPr>
          <a:xfrm>
            <a:off x="398326" y="1008187"/>
            <a:ext cx="11336473" cy="1046440"/>
          </a:xfrm>
          <a:prstGeom prst="rect">
            <a:avLst/>
          </a:prstGeom>
          <a:noFill/>
        </p:spPr>
        <p:txBody>
          <a:bodyPr wrap="square" rtlCol="0">
            <a:spAutoFit/>
          </a:bodyPr>
          <a:lstStyle/>
          <a:p>
            <a:pPr algn="just"/>
            <a:r>
              <a:rPr lang="en-US" dirty="0">
                <a:solidFill>
                  <a:schemeClr val="accent1">
                    <a:lumMod val="75000"/>
                  </a:schemeClr>
                </a:solidFill>
                <a:latin typeface="Georgia" panose="02040502050405020303" pitchFamily="18" charset="0"/>
              </a:rPr>
              <a:t>Following are major accounting events of AGI Spinning Mill</a:t>
            </a:r>
          </a:p>
          <a:p>
            <a:pPr algn="just"/>
            <a:endParaRPr lang="en-US" sz="2200" dirty="0">
              <a:solidFill>
                <a:schemeClr val="accent1">
                  <a:lumMod val="75000"/>
                </a:schemeClr>
              </a:solidFill>
              <a:latin typeface="Georgia" panose="02040502050405020303" pitchFamily="18" charset="0"/>
            </a:endParaRPr>
          </a:p>
          <a:p>
            <a:pPr algn="just"/>
            <a:r>
              <a:rPr lang="en-US" sz="2200" dirty="0">
                <a:latin typeface="Georgia" panose="02040502050405020303" pitchFamily="18" charset="0"/>
              </a:rPr>
              <a:t> </a:t>
            </a:r>
            <a:endParaRPr lang="en-PK" sz="2200" dirty="0">
              <a:latin typeface="Georgia" panose="02040502050405020303" pitchFamily="18" charset="0"/>
            </a:endParaRPr>
          </a:p>
        </p:txBody>
      </p:sp>
      <p:pic>
        <p:nvPicPr>
          <p:cNvPr id="8" name="Picture 7">
            <a:extLst>
              <a:ext uri="{FF2B5EF4-FFF2-40B4-BE49-F238E27FC236}">
                <a16:creationId xmlns:a16="http://schemas.microsoft.com/office/drawing/2014/main" id="{FE175902-04B2-7CF5-5868-3EFFE663C2E9}"/>
              </a:ext>
            </a:extLst>
          </p:cNvPr>
          <p:cNvPicPr>
            <a:picLocks noChangeAspect="1"/>
          </p:cNvPicPr>
          <p:nvPr/>
        </p:nvPicPr>
        <p:blipFill rotWithShape="1">
          <a:blip r:embed="rId4"/>
          <a:srcRect l="1750" t="33712" r="24125" b="45553"/>
          <a:stretch/>
        </p:blipFill>
        <p:spPr>
          <a:xfrm>
            <a:off x="30481" y="2312535"/>
            <a:ext cx="12157852" cy="276611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0746423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77EDA06-B507-0DC5-8147-12C9A063A0E4}"/>
              </a:ext>
            </a:extLst>
          </p:cNvPr>
          <p:cNvPicPr>
            <a:picLocks noGrp="1" noChangeAspect="1"/>
          </p:cNvPicPr>
          <p:nvPr>
            <p:ph idx="1"/>
          </p:nvPr>
        </p:nvPicPr>
        <p:blipFill rotWithShape="1">
          <a:blip r:embed="rId2"/>
          <a:srcRect l="23468" t="28092" r="22225" b="39096"/>
          <a:stretch/>
        </p:blipFill>
        <p:spPr>
          <a:xfrm>
            <a:off x="926123" y="1359879"/>
            <a:ext cx="10398369" cy="4158606"/>
          </a:xfrm>
        </p:spPr>
      </p:pic>
      <p:sp>
        <p:nvSpPr>
          <p:cNvPr id="5" name="Rectangle 2">
            <a:extLst>
              <a:ext uri="{FF2B5EF4-FFF2-40B4-BE49-F238E27FC236}">
                <a16:creationId xmlns:a16="http://schemas.microsoft.com/office/drawing/2014/main" id="{99EE3DF5-6F78-A680-8F99-91F5E55DFD3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spTree>
    <p:extLst>
      <p:ext uri="{BB962C8B-B14F-4D97-AF65-F5344CB8AC3E}">
        <p14:creationId xmlns:p14="http://schemas.microsoft.com/office/powerpoint/2010/main" val="614627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6C0A-9400-CCA2-66F9-1AC30A253ACF}"/>
              </a:ext>
            </a:extLst>
          </p:cNvPr>
          <p:cNvSpPr>
            <a:spLocks noGrp="1"/>
          </p:cNvSpPr>
          <p:nvPr>
            <p:ph type="title"/>
          </p:nvPr>
        </p:nvSpPr>
        <p:spPr>
          <a:xfrm>
            <a:off x="150125" y="365125"/>
            <a:ext cx="11203675" cy="1457088"/>
          </a:xfrm>
        </p:spPr>
        <p:txBody>
          <a:bodyPr>
            <a:normAutofit fontScale="90000"/>
          </a:bodyPr>
          <a:lstStyle/>
          <a:p>
            <a:br>
              <a:rPr lang="en-US" dirty="0"/>
            </a:br>
            <a:r>
              <a:rPr lang="en-US" sz="2000" b="1" dirty="0">
                <a:solidFill>
                  <a:schemeClr val="accent1">
                    <a:lumMod val="75000"/>
                  </a:schemeClr>
                </a:solidFill>
                <a:effectLst/>
                <a:latin typeface="Cambria" panose="02040503050406030204" pitchFamily="18" charset="0"/>
                <a:ea typeface="Cambria" panose="02040503050406030204" pitchFamily="18" charset="0"/>
              </a:rPr>
              <a:t>Responsibility Name : DM1 Production Planning</a:t>
            </a:r>
            <a:br>
              <a:rPr lang="en-US" sz="2000" b="1" dirty="0">
                <a:solidFill>
                  <a:schemeClr val="accent1">
                    <a:lumMod val="75000"/>
                  </a:schemeClr>
                </a:solidFill>
                <a:effectLst/>
                <a:latin typeface="Cambria" panose="02040503050406030204" pitchFamily="18" charset="0"/>
                <a:ea typeface="Cambria" panose="02040503050406030204" pitchFamily="18" charset="0"/>
              </a:rPr>
            </a:br>
            <a:r>
              <a:rPr lang="en-US" sz="2000" b="1" dirty="0">
                <a:solidFill>
                  <a:schemeClr val="accent1">
                    <a:lumMod val="75000"/>
                  </a:schemeClr>
                </a:solidFill>
                <a:latin typeface="Cambria" panose="02040503050406030204" pitchFamily="18" charset="0"/>
                <a:ea typeface="Cambria" panose="02040503050406030204" pitchFamily="18" charset="0"/>
              </a:rPr>
              <a:t>Form Name : Yarn Demand</a:t>
            </a:r>
            <a:br>
              <a:rPr lang="en-US" sz="2000" b="1" dirty="0">
                <a:solidFill>
                  <a:schemeClr val="accent1">
                    <a:lumMod val="75000"/>
                  </a:schemeClr>
                </a:solidFill>
                <a:latin typeface="Cambria" panose="02040503050406030204" pitchFamily="18" charset="0"/>
                <a:ea typeface="Cambria" panose="02040503050406030204" pitchFamily="18" charset="0"/>
              </a:rPr>
            </a:br>
            <a:br>
              <a:rPr lang="en-US" sz="2000" dirty="0"/>
            </a:br>
            <a:r>
              <a:rPr lang="en-US" sz="2000" b="1" dirty="0">
                <a:solidFill>
                  <a:schemeClr val="accent1">
                    <a:lumMod val="75000"/>
                  </a:schemeClr>
                </a:solidFill>
                <a:latin typeface="Cambria" panose="02040503050406030204" pitchFamily="18" charset="0"/>
                <a:ea typeface="Cambria" panose="02040503050406030204" pitchFamily="18" charset="0"/>
              </a:rPr>
              <a:t>Shipment Detail</a:t>
            </a:r>
            <a:br>
              <a:rPr lang="en-US" sz="2000" b="1" dirty="0">
                <a:solidFill>
                  <a:schemeClr val="accent1">
                    <a:lumMod val="75000"/>
                  </a:schemeClr>
                </a:solidFill>
                <a:latin typeface="Cambria" panose="02040503050406030204" pitchFamily="18" charset="0"/>
                <a:ea typeface="Cambria" panose="02040503050406030204" pitchFamily="18" charset="0"/>
              </a:rPr>
            </a:br>
            <a:r>
              <a:rPr lang="en-US" sz="1800" dirty="0">
                <a:effectLst/>
                <a:latin typeface="Georgia" panose="02040502050405020303" pitchFamily="18" charset="0"/>
                <a:ea typeface="Calibri" panose="020F0502020204030204" pitchFamily="34" charset="0"/>
              </a:rPr>
              <a:t>In Shipment Details user can break 1 shipment into multiple lines based on Supplier and Need By Date.</a:t>
            </a:r>
            <a:r>
              <a:rPr lang="en-US" sz="1800" spc="-23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Finally Purchase</a:t>
            </a:r>
            <a:r>
              <a:rPr lang="en-US" sz="1800" spc="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Requisition</a:t>
            </a:r>
            <a:r>
              <a:rPr lang="en-US" sz="1800" spc="-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is generated</a:t>
            </a:r>
            <a:r>
              <a:rPr lang="en-US" sz="1800" spc="-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after pressing</a:t>
            </a:r>
            <a:r>
              <a:rPr lang="en-US" sz="1800" spc="-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Generate</a:t>
            </a:r>
            <a:r>
              <a:rPr lang="en-US" sz="1800" spc="-10"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PR</a:t>
            </a:r>
            <a:r>
              <a:rPr lang="en-US" sz="1800" spc="-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Button.</a:t>
            </a:r>
            <a:br>
              <a:rPr lang="en-PK" sz="1800" dirty="0">
                <a:effectLst/>
                <a:latin typeface="Calibri" panose="020F0502020204030204" pitchFamily="34" charset="0"/>
                <a:ea typeface="Calibri" panose="020F0502020204030204" pitchFamily="34" charset="0"/>
              </a:rPr>
            </a:br>
            <a:endParaRPr lang="en-PK" dirty="0"/>
          </a:p>
        </p:txBody>
      </p:sp>
      <p:pic>
        <p:nvPicPr>
          <p:cNvPr id="7" name="image3.png">
            <a:extLst>
              <a:ext uri="{FF2B5EF4-FFF2-40B4-BE49-F238E27FC236}">
                <a16:creationId xmlns:a16="http://schemas.microsoft.com/office/drawing/2014/main" id="{5388EB86-4720-4621-4CFB-97DD67DE953E}"/>
              </a:ext>
            </a:extLst>
          </p:cNvPr>
          <p:cNvPicPr>
            <a:picLocks noChangeAspect="1"/>
          </p:cNvPicPr>
          <p:nvPr/>
        </p:nvPicPr>
        <p:blipFill>
          <a:blip r:embed="rId2" cstate="print"/>
          <a:stretch>
            <a:fillRect/>
          </a:stretch>
        </p:blipFill>
        <p:spPr>
          <a:xfrm>
            <a:off x="286603" y="2203828"/>
            <a:ext cx="11682484" cy="3295695"/>
          </a:xfrm>
          <a:prstGeom prst="rect">
            <a:avLst/>
          </a:prstGeom>
        </p:spPr>
      </p:pic>
    </p:spTree>
    <p:extLst>
      <p:ext uri="{BB962C8B-B14F-4D97-AF65-F5344CB8AC3E}">
        <p14:creationId xmlns:p14="http://schemas.microsoft.com/office/powerpoint/2010/main" val="2324695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4D9BE-0994-AA97-6F1C-CDA111B93745}"/>
              </a:ext>
            </a:extLst>
          </p:cNvPr>
          <p:cNvSpPr>
            <a:spLocks noGrp="1"/>
          </p:cNvSpPr>
          <p:nvPr>
            <p:ph type="title"/>
          </p:nvPr>
        </p:nvSpPr>
        <p:spPr>
          <a:xfrm>
            <a:off x="177421" y="1"/>
            <a:ext cx="11176379" cy="989011"/>
          </a:xfrm>
        </p:spPr>
        <p:txBody>
          <a:bodyPr>
            <a:normAutofit/>
          </a:bodyPr>
          <a:lstStyle/>
          <a:p>
            <a:r>
              <a:rPr lang="en-US" sz="1600" b="1" dirty="0">
                <a:solidFill>
                  <a:schemeClr val="accent1">
                    <a:lumMod val="75000"/>
                  </a:schemeClr>
                </a:solidFill>
                <a:latin typeface="Cambria" panose="02040503050406030204" pitchFamily="18" charset="0"/>
                <a:ea typeface="Cambria" panose="02040503050406030204" pitchFamily="18" charset="0"/>
              </a:rPr>
              <a:t>Responsibility Name : DM1 Purchase Requisition </a:t>
            </a:r>
            <a:br>
              <a:rPr lang="en-US" sz="1600" b="1" dirty="0">
                <a:solidFill>
                  <a:schemeClr val="accent1">
                    <a:lumMod val="75000"/>
                  </a:schemeClr>
                </a:solidFill>
                <a:latin typeface="Cambria" panose="02040503050406030204" pitchFamily="18" charset="0"/>
                <a:ea typeface="Cambria" panose="02040503050406030204" pitchFamily="18" charset="0"/>
              </a:rPr>
            </a:br>
            <a:r>
              <a:rPr lang="en-US" sz="1600" b="1" dirty="0">
                <a:solidFill>
                  <a:schemeClr val="accent1">
                    <a:lumMod val="75000"/>
                  </a:schemeClr>
                </a:solidFill>
                <a:latin typeface="Cambria" panose="02040503050406030204" pitchFamily="18" charset="0"/>
                <a:ea typeface="Cambria" panose="02040503050406030204" pitchFamily="18" charset="0"/>
              </a:rPr>
              <a:t>Form Name : Purchase Requisitions</a:t>
            </a:r>
            <a:br>
              <a:rPr lang="en-US" sz="1600" b="1" dirty="0">
                <a:solidFill>
                  <a:schemeClr val="accent1">
                    <a:lumMod val="75000"/>
                  </a:schemeClr>
                </a:solidFill>
                <a:latin typeface="Cambria" panose="02040503050406030204" pitchFamily="18" charset="0"/>
                <a:ea typeface="Cambria" panose="02040503050406030204" pitchFamily="18" charset="0"/>
              </a:rPr>
            </a:br>
            <a:br>
              <a:rPr lang="en-US" sz="1600" b="1" dirty="0">
                <a:solidFill>
                  <a:schemeClr val="accent1">
                    <a:lumMod val="75000"/>
                  </a:schemeClr>
                </a:solidFill>
                <a:latin typeface="Cambria" panose="02040503050406030204" pitchFamily="18" charset="0"/>
                <a:ea typeface="Cambria" panose="02040503050406030204" pitchFamily="18" charset="0"/>
              </a:rPr>
            </a:br>
            <a:r>
              <a:rPr lang="en-US" sz="1600" b="1" dirty="0">
                <a:solidFill>
                  <a:schemeClr val="accent1">
                    <a:lumMod val="75000"/>
                  </a:schemeClr>
                </a:solidFill>
                <a:latin typeface="Cambria" panose="02040503050406030204" pitchFamily="18" charset="0"/>
                <a:ea typeface="Cambria" panose="02040503050406030204" pitchFamily="18" charset="0"/>
              </a:rPr>
              <a:t>Yarn Purchase Requisition</a:t>
            </a:r>
            <a:endParaRPr lang="en-PK" sz="1600" b="1" dirty="0">
              <a:solidFill>
                <a:schemeClr val="accent1">
                  <a:lumMod val="75000"/>
                </a:schemeClr>
              </a:solidFill>
              <a:latin typeface="Cambria" panose="02040503050406030204" pitchFamily="18" charset="0"/>
              <a:ea typeface="Cambria" panose="02040503050406030204" pitchFamily="18" charset="0"/>
            </a:endParaRPr>
          </a:p>
        </p:txBody>
      </p:sp>
      <p:sp>
        <p:nvSpPr>
          <p:cNvPr id="6" name="Content Placeholder 5">
            <a:extLst>
              <a:ext uri="{FF2B5EF4-FFF2-40B4-BE49-F238E27FC236}">
                <a16:creationId xmlns:a16="http://schemas.microsoft.com/office/drawing/2014/main" id="{CD2AF052-B9A9-E4AC-D38E-91C8D8466A95}"/>
              </a:ext>
            </a:extLst>
          </p:cNvPr>
          <p:cNvSpPr>
            <a:spLocks noGrp="1"/>
          </p:cNvSpPr>
          <p:nvPr>
            <p:ph idx="1"/>
          </p:nvPr>
        </p:nvSpPr>
        <p:spPr/>
        <p:txBody>
          <a:bodyPr/>
          <a:lstStyle/>
          <a:p>
            <a:endParaRPr lang="en-PK"/>
          </a:p>
        </p:txBody>
      </p:sp>
      <p:pic>
        <p:nvPicPr>
          <p:cNvPr id="7" name="image4.png">
            <a:extLst>
              <a:ext uri="{FF2B5EF4-FFF2-40B4-BE49-F238E27FC236}">
                <a16:creationId xmlns:a16="http://schemas.microsoft.com/office/drawing/2014/main" id="{F1B8888E-F2F3-025A-62A1-47CB74BD6089}"/>
              </a:ext>
            </a:extLst>
          </p:cNvPr>
          <p:cNvPicPr>
            <a:picLocks noChangeAspect="1"/>
          </p:cNvPicPr>
          <p:nvPr/>
        </p:nvPicPr>
        <p:blipFill>
          <a:blip r:embed="rId2" cstate="print"/>
          <a:stretch>
            <a:fillRect/>
          </a:stretch>
        </p:blipFill>
        <p:spPr>
          <a:xfrm>
            <a:off x="272955" y="1119111"/>
            <a:ext cx="11696131" cy="4790365"/>
          </a:xfrm>
          <a:prstGeom prst="rect">
            <a:avLst/>
          </a:prstGeom>
        </p:spPr>
      </p:pic>
    </p:spTree>
    <p:extLst>
      <p:ext uri="{BB962C8B-B14F-4D97-AF65-F5344CB8AC3E}">
        <p14:creationId xmlns:p14="http://schemas.microsoft.com/office/powerpoint/2010/main" val="1345343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CB730-1B4E-7624-8AFE-35C42DEE22FC}"/>
              </a:ext>
            </a:extLst>
          </p:cNvPr>
          <p:cNvSpPr>
            <a:spLocks noGrp="1"/>
          </p:cNvSpPr>
          <p:nvPr>
            <p:ph type="title"/>
          </p:nvPr>
        </p:nvSpPr>
        <p:spPr>
          <a:xfrm>
            <a:off x="812799" y="196068"/>
            <a:ext cx="10541001" cy="736844"/>
          </a:xfrm>
        </p:spPr>
        <p:txBody>
          <a:bodyPr>
            <a:normAutofit fontScale="90000"/>
          </a:bodyPr>
          <a:lstStyle/>
          <a:p>
            <a:r>
              <a:rPr lang="en-US" sz="2000" b="1" dirty="0">
                <a:solidFill>
                  <a:schemeClr val="accent1">
                    <a:lumMod val="75000"/>
                  </a:schemeClr>
                </a:solidFill>
                <a:latin typeface="Cambria" panose="02040503050406030204" pitchFamily="18" charset="0"/>
                <a:ea typeface="Cambria" panose="02040503050406030204" pitchFamily="18" charset="0"/>
              </a:rPr>
              <a:t>Responsibility Name : Yarn Purchasing PO Prepare</a:t>
            </a:r>
            <a:br>
              <a:rPr lang="en-US" sz="2000" b="1" dirty="0">
                <a:solidFill>
                  <a:schemeClr val="accent1">
                    <a:lumMod val="75000"/>
                  </a:schemeClr>
                </a:solidFill>
                <a:latin typeface="Cambria" panose="02040503050406030204" pitchFamily="18" charset="0"/>
                <a:ea typeface="Cambria" panose="02040503050406030204" pitchFamily="18" charset="0"/>
              </a:rPr>
            </a:br>
            <a:r>
              <a:rPr lang="en-US" sz="2000" b="1" dirty="0">
                <a:solidFill>
                  <a:schemeClr val="accent1">
                    <a:lumMod val="75000"/>
                  </a:schemeClr>
                </a:solidFill>
                <a:latin typeface="Cambria" panose="02040503050406030204" pitchFamily="18" charset="0"/>
                <a:ea typeface="Cambria" panose="02040503050406030204" pitchFamily="18" charset="0"/>
              </a:rPr>
              <a:t>Form Name : Purchase Order</a:t>
            </a:r>
            <a:br>
              <a:rPr lang="en-US" sz="2000" b="1" dirty="0">
                <a:solidFill>
                  <a:schemeClr val="accent1">
                    <a:lumMod val="75000"/>
                  </a:schemeClr>
                </a:solidFill>
                <a:latin typeface="Cambria" panose="02040503050406030204" pitchFamily="18" charset="0"/>
                <a:ea typeface="Cambria" panose="02040503050406030204" pitchFamily="18" charset="0"/>
              </a:rPr>
            </a:br>
            <a:br>
              <a:rPr lang="en-US" sz="2000" dirty="0"/>
            </a:br>
            <a:r>
              <a:rPr lang="en-US" sz="1800" dirty="0">
                <a:effectLst/>
                <a:latin typeface="Georgia" panose="02040502050405020303" pitchFamily="18" charset="0"/>
                <a:ea typeface="Calibri" panose="020F0502020204030204" pitchFamily="34" charset="0"/>
              </a:rPr>
              <a:t>Once</a:t>
            </a:r>
            <a:r>
              <a:rPr lang="en-US" sz="1800" spc="-10"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requisition</a:t>
            </a:r>
            <a:r>
              <a:rPr lang="en-US" sz="1800" spc="-10"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is</a:t>
            </a:r>
            <a:r>
              <a:rPr lang="en-US" sz="1800" spc="-1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approved,</a:t>
            </a:r>
            <a:r>
              <a:rPr lang="en-US" sz="1800" spc="-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Purchase</a:t>
            </a:r>
            <a:r>
              <a:rPr lang="en-US" sz="1800" spc="-1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order</a:t>
            </a:r>
            <a:r>
              <a:rPr lang="en-US" sz="1800" spc="-10"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will</a:t>
            </a:r>
            <a:r>
              <a:rPr lang="en-US" sz="1800" spc="-20"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be</a:t>
            </a:r>
            <a:r>
              <a:rPr lang="en-US" sz="1800" spc="-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generated</a:t>
            </a:r>
            <a:r>
              <a:rPr lang="en-US" sz="1800" spc="-1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by</a:t>
            </a:r>
            <a:r>
              <a:rPr lang="en-US" sz="1800" spc="-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using</a:t>
            </a:r>
            <a:r>
              <a:rPr lang="en-US" sz="1800" spc="-1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Auto Create</a:t>
            </a:r>
            <a:r>
              <a:rPr lang="en-US" sz="1800" spc="-5" dirty="0">
                <a:effectLst/>
                <a:latin typeface="Georgia" panose="02040502050405020303" pitchFamily="18" charset="0"/>
                <a:ea typeface="Calibri" panose="020F0502020204030204" pitchFamily="34" charset="0"/>
              </a:rPr>
              <a:t> </a:t>
            </a:r>
            <a:r>
              <a:rPr lang="en-US" sz="1800" dirty="0">
                <a:effectLst/>
                <a:latin typeface="Georgia" panose="02040502050405020303" pitchFamily="18" charset="0"/>
                <a:ea typeface="Calibri" panose="020F0502020204030204" pitchFamily="34" charset="0"/>
              </a:rPr>
              <a:t>Functionality</a:t>
            </a:r>
            <a:endParaRPr lang="en-PK" dirty="0">
              <a:latin typeface="Georgia" panose="02040502050405020303" pitchFamily="18" charset="0"/>
            </a:endParaRPr>
          </a:p>
        </p:txBody>
      </p:sp>
      <p:pic>
        <p:nvPicPr>
          <p:cNvPr id="5" name="Content Placeholder 4">
            <a:extLst>
              <a:ext uri="{FF2B5EF4-FFF2-40B4-BE49-F238E27FC236}">
                <a16:creationId xmlns:a16="http://schemas.microsoft.com/office/drawing/2014/main" id="{0C9D1F79-4973-69FF-063D-DD01FF85DE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071787"/>
            <a:ext cx="10541001" cy="5048370"/>
          </a:xfrm>
        </p:spPr>
      </p:pic>
    </p:spTree>
    <p:extLst>
      <p:ext uri="{BB962C8B-B14F-4D97-AF65-F5344CB8AC3E}">
        <p14:creationId xmlns:p14="http://schemas.microsoft.com/office/powerpoint/2010/main" val="866104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27291-4773-36F6-7CD6-E3F0D81D2DAE}"/>
              </a:ext>
            </a:extLst>
          </p:cNvPr>
          <p:cNvSpPr>
            <a:spLocks noGrp="1"/>
          </p:cNvSpPr>
          <p:nvPr>
            <p:ph type="title"/>
          </p:nvPr>
        </p:nvSpPr>
        <p:spPr>
          <a:xfrm>
            <a:off x="532263" y="1713"/>
            <a:ext cx="10821537" cy="975578"/>
          </a:xfrm>
        </p:spPr>
        <p:txBody>
          <a:bodyPr>
            <a:normAutofit/>
          </a:bodyPr>
          <a:lstStyle/>
          <a:p>
            <a:pPr marL="139700">
              <a:spcBef>
                <a:spcPts val="355"/>
              </a:spcBef>
            </a:pPr>
            <a:r>
              <a:rPr lang="en-US" sz="1800" b="1" kern="0" dirty="0">
                <a:solidFill>
                  <a:srgbClr val="365F91"/>
                </a:solidFill>
                <a:effectLst/>
                <a:latin typeface="Cambria" panose="02040503050406030204" pitchFamily="18" charset="0"/>
                <a:ea typeface="Cambria" panose="02040503050406030204" pitchFamily="18" charset="0"/>
                <a:cs typeface="Cambria" panose="02040503050406030204" pitchFamily="18" charset="0"/>
              </a:rPr>
              <a:t>Yarn Costing Calculator</a:t>
            </a:r>
            <a:endParaRPr lang="en-PK" sz="1800" b="1" kern="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6" name="Content Placeholder 5">
            <a:extLst>
              <a:ext uri="{FF2B5EF4-FFF2-40B4-BE49-F238E27FC236}">
                <a16:creationId xmlns:a16="http://schemas.microsoft.com/office/drawing/2014/main" id="{D02C03D6-0EA1-02F6-31A1-4F029FAC84E6}"/>
              </a:ext>
            </a:extLst>
          </p:cNvPr>
          <p:cNvSpPr>
            <a:spLocks noGrp="1"/>
          </p:cNvSpPr>
          <p:nvPr>
            <p:ph idx="1"/>
          </p:nvPr>
        </p:nvSpPr>
        <p:spPr>
          <a:xfrm>
            <a:off x="627797" y="977290"/>
            <a:ext cx="11218459" cy="5519043"/>
          </a:xfrm>
        </p:spPr>
        <p:txBody>
          <a:bodyPr>
            <a:normAutofit fontScale="92500" lnSpcReduction="20000"/>
          </a:bodyPr>
          <a:lstStyle/>
          <a:p>
            <a:pPr marL="0" indent="0">
              <a:spcBef>
                <a:spcPts val="355"/>
              </a:spcBef>
              <a:buNone/>
            </a:pPr>
            <a:endParaRPr lang="en-PK" sz="1800" b="1" kern="0" dirty="0">
              <a:effectLst/>
              <a:latin typeface="Cambria" panose="02040503050406030204" pitchFamily="18" charset="0"/>
              <a:ea typeface="Cambria" panose="02040503050406030204" pitchFamily="18" charset="0"/>
              <a:cs typeface="Cambria" panose="02040503050406030204" pitchFamily="18" charset="0"/>
            </a:endParaRPr>
          </a:p>
          <a:p>
            <a:pPr marL="0" indent="0">
              <a:spcBef>
                <a:spcPts val="355"/>
              </a:spcBef>
              <a:buNone/>
            </a:pPr>
            <a:r>
              <a:rPr lang="en-US" sz="1900" b="1" kern="0" dirty="0">
                <a:solidFill>
                  <a:schemeClr val="accent1">
                    <a:lumMod val="75000"/>
                  </a:schemeClr>
                </a:solidFill>
                <a:effectLst/>
                <a:latin typeface="Georgia" panose="02040502050405020303" pitchFamily="18" charset="0"/>
                <a:ea typeface="Cambria" panose="02040503050406030204" pitchFamily="18" charset="0"/>
                <a:cs typeface="Cambria" panose="02040503050406030204" pitchFamily="18" charset="0"/>
              </a:rPr>
              <a:t>Overview</a:t>
            </a:r>
            <a:endParaRPr lang="en-PK" sz="1900" b="1" kern="0" dirty="0">
              <a:solidFill>
                <a:schemeClr val="accent1">
                  <a:lumMod val="75000"/>
                </a:schemeClr>
              </a:solidFill>
              <a:effectLst/>
              <a:latin typeface="Georgia" panose="02040502050405020303" pitchFamily="18" charset="0"/>
              <a:ea typeface="Cambria" panose="02040503050406030204" pitchFamily="18" charset="0"/>
              <a:cs typeface="Cambria" panose="02040503050406030204" pitchFamily="18" charset="0"/>
            </a:endParaRPr>
          </a:p>
          <a:p>
            <a:pPr marL="0" indent="0" algn="just">
              <a:spcBef>
                <a:spcPts val="355"/>
              </a:spcBef>
              <a:buNone/>
            </a:pPr>
            <a:r>
              <a:rPr lang="en-US" sz="1900" b="1" kern="0" dirty="0">
                <a:effectLst/>
                <a:latin typeface="Georgia" panose="02040502050405020303" pitchFamily="18" charset="0"/>
                <a:ea typeface="Cambria" panose="02040503050406030204" pitchFamily="18" charset="0"/>
                <a:cs typeface="Cambria" panose="02040503050406030204" pitchFamily="18" charset="0"/>
              </a:rPr>
              <a:t> </a:t>
            </a:r>
            <a:endParaRPr lang="en-PK" sz="1900" b="1" kern="0" dirty="0">
              <a:effectLst/>
              <a:latin typeface="Georgia" panose="02040502050405020303" pitchFamily="18" charset="0"/>
              <a:ea typeface="Cambria" panose="02040503050406030204" pitchFamily="18" charset="0"/>
              <a:cs typeface="Cambria" panose="02040503050406030204" pitchFamily="18" charset="0"/>
            </a:endParaRPr>
          </a:p>
          <a:p>
            <a:pPr marL="0" indent="0" algn="just">
              <a:spcBef>
                <a:spcPts val="240"/>
              </a:spcBef>
              <a:buNone/>
            </a:pPr>
            <a:r>
              <a:rPr lang="en-US" sz="1900" dirty="0">
                <a:effectLst/>
                <a:latin typeface="Georgia" panose="02040502050405020303" pitchFamily="18" charset="0"/>
                <a:ea typeface="Cambria" panose="02040503050406030204" pitchFamily="18" charset="0"/>
                <a:cs typeface="Cambria" panose="02040503050406030204" pitchFamily="18" charset="0"/>
              </a:rPr>
              <a:t>Yarn costing calculator is developed by IT department after gathering the requirements from Jamal Sb, Arman Sb and Asher Jameel </a:t>
            </a:r>
            <a:endParaRPr lang="en-PK" sz="1900" dirty="0">
              <a:effectLst/>
              <a:latin typeface="Georgia" panose="02040502050405020303" pitchFamily="18" charset="0"/>
              <a:ea typeface="Cambria" panose="02040503050406030204" pitchFamily="18" charset="0"/>
              <a:cs typeface="Cambria" panose="02040503050406030204" pitchFamily="18" charset="0"/>
            </a:endParaRPr>
          </a:p>
          <a:p>
            <a:pPr marL="0" indent="0" algn="just">
              <a:spcBef>
                <a:spcPts val="240"/>
              </a:spcBef>
              <a:buNone/>
            </a:pPr>
            <a:r>
              <a:rPr lang="en-US" sz="1900" dirty="0">
                <a:effectLst/>
                <a:latin typeface="Georgia" panose="02040502050405020303" pitchFamily="18" charset="0"/>
                <a:ea typeface="Cambria" panose="02040503050406030204" pitchFamily="18" charset="0"/>
                <a:cs typeface="Cambria" panose="02040503050406030204" pitchFamily="18" charset="0"/>
              </a:rPr>
              <a:t>It will help us to easily drive yarn cost from the system and also replace the huge excel working. </a:t>
            </a:r>
            <a:endParaRPr lang="en-PK" sz="1900" dirty="0">
              <a:effectLst/>
              <a:latin typeface="Georgia" panose="02040502050405020303" pitchFamily="18" charset="0"/>
              <a:ea typeface="Cambria" panose="02040503050406030204" pitchFamily="18" charset="0"/>
              <a:cs typeface="Cambria" panose="02040503050406030204" pitchFamily="18" charset="0"/>
            </a:endParaRPr>
          </a:p>
          <a:p>
            <a:pPr marL="0" indent="0" algn="just">
              <a:spcBef>
                <a:spcPts val="240"/>
              </a:spcBef>
              <a:buNone/>
            </a:pPr>
            <a:r>
              <a:rPr lang="en-US" sz="1900" dirty="0">
                <a:effectLst/>
                <a:latin typeface="Georgia" panose="02040502050405020303" pitchFamily="18" charset="0"/>
                <a:ea typeface="Cambria" panose="02040503050406030204" pitchFamily="18" charset="0"/>
                <a:cs typeface="Cambria" panose="02040503050406030204" pitchFamily="18" charset="0"/>
              </a:rPr>
              <a:t>Due to large size of data the excel file was taking over 10 mins to open</a:t>
            </a:r>
            <a:endParaRPr lang="en-PK" sz="1900" dirty="0">
              <a:effectLst/>
              <a:latin typeface="Georgia" panose="02040502050405020303" pitchFamily="18" charset="0"/>
              <a:ea typeface="Cambria" panose="02040503050406030204" pitchFamily="18" charset="0"/>
              <a:cs typeface="Cambria" panose="02040503050406030204" pitchFamily="18" charset="0"/>
            </a:endParaRPr>
          </a:p>
          <a:p>
            <a:pPr marL="0" indent="0" algn="just">
              <a:spcBef>
                <a:spcPts val="240"/>
              </a:spcBef>
              <a:buNone/>
            </a:pPr>
            <a:r>
              <a:rPr lang="en-US" sz="1800" dirty="0">
                <a:effectLst/>
                <a:latin typeface="Calibri" panose="020F0502020204030204" pitchFamily="34" charset="0"/>
                <a:ea typeface="Calibri" panose="020F0502020204030204" pitchFamily="34" charset="0"/>
              </a:rPr>
              <a:t> </a:t>
            </a:r>
            <a:endParaRPr lang="en-PK" sz="1800" dirty="0">
              <a:effectLst/>
              <a:latin typeface="Calibri" panose="020F0502020204030204" pitchFamily="34" charset="0"/>
              <a:ea typeface="Calibri" panose="020F0502020204030204" pitchFamily="34" charset="0"/>
            </a:endParaRPr>
          </a:p>
          <a:p>
            <a:pPr marL="0" indent="0">
              <a:spcBef>
                <a:spcPts val="355"/>
              </a:spcBef>
              <a:buNone/>
            </a:pPr>
            <a:r>
              <a:rPr lang="en-US" sz="1900" b="1" kern="0" dirty="0">
                <a:solidFill>
                  <a:srgbClr val="365F91"/>
                </a:solidFill>
                <a:effectLst/>
                <a:latin typeface="Cambria" panose="02040503050406030204" pitchFamily="18" charset="0"/>
                <a:ea typeface="Cambria" panose="02040503050406030204" pitchFamily="18" charset="0"/>
                <a:cs typeface="Cambria" panose="02040503050406030204" pitchFamily="18" charset="0"/>
              </a:rPr>
              <a:t>Components</a:t>
            </a:r>
            <a:endParaRPr lang="en-PK" sz="1900" b="1" kern="0" dirty="0">
              <a:effectLst/>
              <a:latin typeface="Cambria" panose="02040503050406030204" pitchFamily="18" charset="0"/>
              <a:ea typeface="Cambria" panose="02040503050406030204" pitchFamily="18" charset="0"/>
              <a:cs typeface="Cambria" panose="02040503050406030204" pitchFamily="18" charset="0"/>
            </a:endParaRPr>
          </a:p>
          <a:p>
            <a:pPr marL="0" indent="0">
              <a:spcBef>
                <a:spcPts val="355"/>
              </a:spcBef>
              <a:buNone/>
            </a:pPr>
            <a:r>
              <a:rPr lang="en-US" sz="1800" b="1" kern="0" dirty="0">
                <a:solidFill>
                  <a:srgbClr val="365F91"/>
                </a:solidFill>
                <a:effectLst/>
                <a:latin typeface="Cambria" panose="02040503050406030204" pitchFamily="18" charset="0"/>
                <a:ea typeface="Cambria" panose="02040503050406030204" pitchFamily="18" charset="0"/>
                <a:cs typeface="Cambria" panose="02040503050406030204" pitchFamily="18" charset="0"/>
              </a:rPr>
              <a:t> </a:t>
            </a:r>
            <a:endParaRPr lang="en-PK" sz="1800" b="1" kern="0" dirty="0">
              <a:effectLst/>
              <a:latin typeface="Cambria" panose="02040503050406030204" pitchFamily="18" charset="0"/>
              <a:ea typeface="Cambria" panose="02040503050406030204" pitchFamily="18" charset="0"/>
              <a:cs typeface="Cambria" panose="02040503050406030204" pitchFamily="18" charset="0"/>
            </a:endParaRPr>
          </a:p>
          <a:p>
            <a:pPr marL="0" indent="0">
              <a:spcBef>
                <a:spcPts val="355"/>
              </a:spcBef>
              <a:buNone/>
            </a:pPr>
            <a:r>
              <a:rPr lang="en-US" sz="1900" b="1" kern="0" dirty="0">
                <a:latin typeface="Cambria" panose="02040503050406030204" pitchFamily="18" charset="0"/>
                <a:ea typeface="Cambria" panose="02040503050406030204" pitchFamily="18" charset="0"/>
                <a:cs typeface="Cambria" panose="02040503050406030204" pitchFamily="18" charset="0"/>
              </a:rPr>
              <a:t> </a:t>
            </a:r>
            <a:r>
              <a:rPr lang="en-US" sz="1900" b="1" kern="0" dirty="0">
                <a:effectLst/>
                <a:latin typeface="Cambria" panose="02040503050406030204" pitchFamily="18" charset="0"/>
                <a:ea typeface="Cambria" panose="02040503050406030204" pitchFamily="18" charset="0"/>
                <a:cs typeface="Cambria" panose="02040503050406030204" pitchFamily="18" charset="0"/>
              </a:rPr>
              <a:t>Following are the basic components of Yarn Costing Calculator:</a:t>
            </a:r>
            <a:endParaRPr lang="en-PK" sz="1900" b="1" kern="0" dirty="0">
              <a:effectLst/>
              <a:latin typeface="Cambria" panose="02040503050406030204" pitchFamily="18" charset="0"/>
              <a:ea typeface="Cambria" panose="02040503050406030204" pitchFamily="18" charset="0"/>
              <a:cs typeface="Cambria" panose="02040503050406030204" pitchFamily="18" charset="0"/>
            </a:endParaRPr>
          </a:p>
          <a:p>
            <a:pPr marL="0" indent="0">
              <a:spcBef>
                <a:spcPts val="355"/>
              </a:spcBef>
              <a:buNone/>
            </a:pPr>
            <a:r>
              <a:rPr lang="en-US" sz="1900" b="1" kern="0" dirty="0">
                <a:effectLst/>
                <a:latin typeface="Georgia" panose="02040502050405020303" pitchFamily="18" charset="0"/>
                <a:ea typeface="Cambria" panose="02040503050406030204" pitchFamily="18" charset="0"/>
                <a:cs typeface="Cambria" panose="02040503050406030204" pitchFamily="18" charset="0"/>
              </a:rPr>
              <a:t> </a:t>
            </a:r>
            <a:endParaRPr lang="en-PK" sz="1900" b="1" kern="0" dirty="0">
              <a:effectLst/>
              <a:latin typeface="Georgia" panose="02040502050405020303" pitchFamily="18" charset="0"/>
              <a:ea typeface="Cambria" panose="02040503050406030204" pitchFamily="18" charset="0"/>
              <a:cs typeface="Cambria" panose="02040503050406030204" pitchFamily="18" charset="0"/>
            </a:endParaRPr>
          </a:p>
          <a:p>
            <a:pPr marL="0" indent="0">
              <a:spcBef>
                <a:spcPts val="240"/>
              </a:spcBef>
              <a:buNone/>
            </a:pPr>
            <a:r>
              <a:rPr lang="en-US" sz="19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OPS Detail Entry Form</a:t>
            </a:r>
            <a:endParaRPr lang="en-PK" sz="190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endParaRPr>
          </a:p>
          <a:p>
            <a:pPr marL="279400" indent="0">
              <a:spcBef>
                <a:spcPts val="240"/>
              </a:spcBef>
              <a:buNone/>
            </a:pPr>
            <a:r>
              <a:rPr lang="en-US" sz="1900" dirty="0">
                <a:latin typeface="Georgia" panose="02040502050405020303" pitchFamily="18" charset="0"/>
                <a:ea typeface="Calibri" panose="020F0502020204030204" pitchFamily="34" charset="0"/>
              </a:rPr>
              <a:t>	</a:t>
            </a:r>
            <a:r>
              <a:rPr lang="en-US" sz="1900" dirty="0">
                <a:effectLst/>
                <a:latin typeface="Georgia" panose="02040502050405020303" pitchFamily="18" charset="0"/>
                <a:ea typeface="Calibri" panose="020F0502020204030204" pitchFamily="34" charset="0"/>
              </a:rPr>
              <a:t> For each yarn OPS will be maintained in EBS. </a:t>
            </a:r>
            <a:endParaRPr lang="en-PK" sz="1900" dirty="0">
              <a:effectLst/>
              <a:latin typeface="Georgia" panose="02040502050405020303" pitchFamily="18" charset="0"/>
              <a:ea typeface="Calibri" panose="020F0502020204030204" pitchFamily="34" charset="0"/>
            </a:endParaRPr>
          </a:p>
          <a:p>
            <a:pPr marL="0" lvl="0" indent="0">
              <a:spcBef>
                <a:spcPts val="240"/>
              </a:spcBef>
              <a:spcAft>
                <a:spcPts val="0"/>
              </a:spcAft>
              <a:buNone/>
            </a:pPr>
            <a:r>
              <a:rPr lang="en-US" sz="19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Overhead Entry Form</a:t>
            </a:r>
            <a:r>
              <a:rPr lang="en-US" sz="1900" dirty="0">
                <a:effectLst/>
                <a:latin typeface="Cambria" panose="02040503050406030204" pitchFamily="18" charset="0"/>
                <a:ea typeface="Cambria" panose="02040503050406030204" pitchFamily="18" charset="0"/>
                <a:cs typeface="Cambria" panose="02040503050406030204" pitchFamily="18" charset="0"/>
              </a:rPr>
              <a:t> </a:t>
            </a:r>
            <a:endParaRPr lang="en-PK" sz="1900" dirty="0">
              <a:effectLst/>
              <a:latin typeface="Cambria" panose="02040503050406030204" pitchFamily="18" charset="0"/>
              <a:ea typeface="Cambria" panose="02040503050406030204" pitchFamily="18" charset="0"/>
              <a:cs typeface="Cambria" panose="02040503050406030204" pitchFamily="18" charset="0"/>
            </a:endParaRPr>
          </a:p>
          <a:p>
            <a:pPr marL="279400" indent="0">
              <a:spcBef>
                <a:spcPts val="240"/>
              </a:spcBef>
              <a:buNone/>
            </a:pPr>
            <a:r>
              <a:rPr lang="en-US" sz="1900" dirty="0">
                <a:effectLst/>
                <a:latin typeface="Georgia" panose="02040502050405020303" pitchFamily="18" charset="0"/>
                <a:ea typeface="Calibri" panose="020F0502020204030204" pitchFamily="34" charset="0"/>
              </a:rPr>
              <a:t>	Overhead will also be maintained in EBS. </a:t>
            </a:r>
            <a:endParaRPr lang="en-PK" sz="1900" dirty="0">
              <a:effectLst/>
              <a:latin typeface="Georgia" panose="02040502050405020303" pitchFamily="18" charset="0"/>
              <a:ea typeface="Calibri" panose="020F0502020204030204" pitchFamily="34" charset="0"/>
            </a:endParaRPr>
          </a:p>
          <a:p>
            <a:pPr marL="0" lvl="0" indent="0">
              <a:spcBef>
                <a:spcPts val="240"/>
              </a:spcBef>
              <a:spcAft>
                <a:spcPts val="0"/>
              </a:spcAft>
              <a:buNone/>
            </a:pPr>
            <a:r>
              <a:rPr lang="en-US" sz="19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Cotton / Fiber Rates For</a:t>
            </a:r>
            <a:endParaRPr lang="en-PK" sz="190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endParaRPr>
          </a:p>
          <a:p>
            <a:pPr marL="279400" indent="0">
              <a:spcBef>
                <a:spcPts val="240"/>
              </a:spcBef>
              <a:buNone/>
            </a:pPr>
            <a:r>
              <a:rPr lang="en-US" sz="1900" dirty="0">
                <a:effectLst/>
                <a:latin typeface="Georgia" panose="02040502050405020303" pitchFamily="18" charset="0"/>
                <a:ea typeface="Calibri" panose="020F0502020204030204" pitchFamily="34" charset="0"/>
              </a:rPr>
              <a:t>	For the costing purpose additionally, rates will be maintained in the system.</a:t>
            </a:r>
            <a:endParaRPr lang="en-PK" sz="1900" dirty="0">
              <a:effectLst/>
              <a:latin typeface="Georgia" panose="02040502050405020303" pitchFamily="18" charset="0"/>
              <a:ea typeface="Calibri" panose="020F0502020204030204" pitchFamily="34" charset="0"/>
            </a:endParaRPr>
          </a:p>
          <a:p>
            <a:pPr marL="0" lvl="0" indent="0">
              <a:spcBef>
                <a:spcPts val="240"/>
              </a:spcBef>
              <a:spcAft>
                <a:spcPts val="0"/>
              </a:spcAft>
              <a:buNone/>
            </a:pPr>
            <a:r>
              <a:rPr lang="en-US" sz="19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Costing Calculator</a:t>
            </a:r>
            <a:endParaRPr lang="en-PK" sz="1900"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endParaRPr>
          </a:p>
          <a:p>
            <a:pPr marL="279400" indent="0">
              <a:spcBef>
                <a:spcPts val="240"/>
              </a:spcBef>
              <a:buNone/>
            </a:pPr>
            <a:r>
              <a:rPr lang="en-US" sz="1900" dirty="0">
                <a:latin typeface="Georgia" panose="02040502050405020303" pitchFamily="18" charset="0"/>
                <a:ea typeface="Calibri" panose="020F0502020204030204" pitchFamily="34" charset="0"/>
              </a:rPr>
              <a:t>	</a:t>
            </a:r>
            <a:r>
              <a:rPr lang="en-US" sz="1900" dirty="0">
                <a:effectLst/>
                <a:latin typeface="Georgia" panose="02040502050405020303" pitchFamily="18" charset="0"/>
                <a:ea typeface="Calibri" panose="020F0502020204030204" pitchFamily="34" charset="0"/>
              </a:rPr>
              <a:t>Yarn System will calculate Yarn value per LBS. </a:t>
            </a:r>
            <a:endParaRPr lang="en-PK" sz="1900" dirty="0">
              <a:effectLst/>
              <a:latin typeface="Georgia" panose="02040502050405020303" pitchFamily="18" charset="0"/>
              <a:ea typeface="Calibri" panose="020F0502020204030204" pitchFamily="34" charset="0"/>
            </a:endParaRPr>
          </a:p>
          <a:p>
            <a:pPr marL="0" lvl="0" indent="0">
              <a:spcBef>
                <a:spcPts val="240"/>
              </a:spcBef>
              <a:spcAft>
                <a:spcPts val="0"/>
              </a:spcAft>
              <a:buNone/>
            </a:pPr>
            <a:r>
              <a:rPr lang="en-US" sz="1900" b="1" dirty="0">
                <a:solidFill>
                  <a:schemeClr val="accent1">
                    <a:lumMod val="75000"/>
                  </a:schemeClr>
                </a:solidFill>
                <a:effectLst/>
                <a:latin typeface="Cambria" panose="02040503050406030204" pitchFamily="18" charset="0"/>
                <a:ea typeface="Cambria" panose="02040503050406030204" pitchFamily="18" charset="0"/>
                <a:cs typeface="Cambria" panose="02040503050406030204" pitchFamily="18" charset="0"/>
              </a:rPr>
              <a:t>Yarn Costing Reports</a:t>
            </a:r>
            <a:r>
              <a:rPr lang="en-US" sz="1900" dirty="0">
                <a:effectLst/>
                <a:latin typeface="Georgia" panose="02040502050405020303" pitchFamily="18" charset="0"/>
                <a:ea typeface="Cambria" panose="02040503050406030204" pitchFamily="18" charset="0"/>
                <a:cs typeface="Cambria" panose="02040503050406030204" pitchFamily="18" charset="0"/>
              </a:rPr>
              <a:t> </a:t>
            </a:r>
            <a:endParaRPr lang="en-PK" sz="1900" dirty="0">
              <a:effectLst/>
              <a:latin typeface="Georgia" panose="02040502050405020303" pitchFamily="18" charset="0"/>
              <a:ea typeface="Cambria" panose="02040503050406030204" pitchFamily="18" charset="0"/>
              <a:cs typeface="Cambria" panose="02040503050406030204" pitchFamily="18" charset="0"/>
            </a:endParaRPr>
          </a:p>
          <a:p>
            <a:pPr marL="0" indent="0">
              <a:spcBef>
                <a:spcPts val="240"/>
              </a:spcBef>
              <a:buNone/>
            </a:pPr>
            <a:r>
              <a:rPr lang="en-US" sz="1900" dirty="0">
                <a:effectLst/>
                <a:latin typeface="Georgia" panose="02040502050405020303" pitchFamily="18" charset="0"/>
                <a:ea typeface="Cambria" panose="02040503050406030204" pitchFamily="18" charset="0"/>
                <a:cs typeface="Cambria" panose="02040503050406030204" pitchFamily="18" charset="0"/>
              </a:rPr>
              <a:t>	These reports will display the costing details.</a:t>
            </a:r>
            <a:endParaRPr lang="en-PK" sz="1900" dirty="0">
              <a:effectLst/>
              <a:latin typeface="Georgia" panose="02040502050405020303" pitchFamily="18" charset="0"/>
              <a:ea typeface="Cambria" panose="02040503050406030204" pitchFamily="18" charset="0"/>
              <a:cs typeface="Cambria" panose="02040503050406030204" pitchFamily="18" charset="0"/>
            </a:endParaRPr>
          </a:p>
          <a:p>
            <a:pPr marL="0" indent="0">
              <a:spcBef>
                <a:spcPts val="240"/>
              </a:spcBef>
              <a:buNone/>
            </a:pPr>
            <a:endParaRPr lang="en-PK" sz="1800" dirty="0">
              <a:effectLst/>
              <a:latin typeface="Calibri" panose="020F0502020204030204" pitchFamily="34" charset="0"/>
              <a:ea typeface="Calibri" panose="020F0502020204030204" pitchFamily="34" charset="0"/>
            </a:endParaRPr>
          </a:p>
          <a:p>
            <a:pPr marL="0" indent="0">
              <a:buNone/>
            </a:pPr>
            <a:endParaRPr lang="en-PK" dirty="0"/>
          </a:p>
        </p:txBody>
      </p:sp>
    </p:spTree>
    <p:extLst>
      <p:ext uri="{BB962C8B-B14F-4D97-AF65-F5344CB8AC3E}">
        <p14:creationId xmlns:p14="http://schemas.microsoft.com/office/powerpoint/2010/main" val="15648021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16134</TotalTime>
  <Words>2141</Words>
  <Application>Microsoft Office PowerPoint</Application>
  <PresentationFormat>Widescreen</PresentationFormat>
  <Paragraphs>145</Paragraphs>
  <Slides>54</Slides>
  <Notes>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54</vt:i4>
      </vt:variant>
    </vt:vector>
  </HeadingPairs>
  <TitlesOfParts>
    <vt:vector size="61" baseType="lpstr">
      <vt:lpstr>Arial</vt:lpstr>
      <vt:lpstr>Calibri</vt:lpstr>
      <vt:lpstr>Calibri Light</vt:lpstr>
      <vt:lpstr>Cambria</vt:lpstr>
      <vt:lpstr>Georgia</vt:lpstr>
      <vt:lpstr>Symbol</vt:lpstr>
      <vt:lpstr>Office Theme</vt:lpstr>
      <vt:lpstr>  AGI Spinning System Overview</vt:lpstr>
      <vt:lpstr>  Overview</vt:lpstr>
      <vt:lpstr>  Overview</vt:lpstr>
      <vt:lpstr>  Overview (Cont’d)</vt:lpstr>
      <vt:lpstr>Responsibility Name : DM1 Production Planning Form Name : Yarn Demand User finds an order whose YR(Yarn requirement generated by planning department).</vt:lpstr>
      <vt:lpstr> Responsibility Name : DM1 Production Planning Form Name : Yarn Demand  Shipment Detail In Shipment Details user can break 1 shipment into multiple lines based on Supplier and Need By Date. Finally Purchase Requisition is generated after pressing Generate PR Button. </vt:lpstr>
      <vt:lpstr>Responsibility Name : DM1 Purchase Requisition  Form Name : Purchase Requisitions  Yarn Purchase Requisition</vt:lpstr>
      <vt:lpstr>Responsibility Name : Yarn Purchasing PO Prepare Form Name : Purchase Order  Once requisition is approved, Purchase order will be generated by using Auto Create Functionality</vt:lpstr>
      <vt:lpstr>Yarn Costing Calculator</vt:lpstr>
      <vt:lpstr>  Responsibility Name : ASD OPS Detail Form Name : ASD OPS Detail</vt:lpstr>
      <vt:lpstr> Responsibility Name : ASD Yarn Costing  Form Name : ASD Over Head Cost</vt:lpstr>
      <vt:lpstr>  Responsibility Name : ASD Yarn Costing Form Name : ASD Yarn &amp; Fiber Rate Form</vt:lpstr>
      <vt:lpstr> Responsibility Name : ASD Yarn Costing Form Name : ASD Yarn Costing</vt:lpstr>
      <vt:lpstr>   Responsibility Name : ASD Yarn Pricing Form Name : Price List Setup  A separate pricing list has been established by the Spinning Mill specifically for yarn. This pricing information is subsequently updated in the purchase orders generated by the Denim Unit for the Spinning Division. This ensures that the procurement transactions between the Denim Unit and the Spinning Division accurately reflect the agreed-upon yarn prices established by the    Spinning Mill’s    </vt:lpstr>
      <vt:lpstr> Sale Order  Responsibility Name : ASD Order Management Super User  Spinning division will run following program to auto-generate Sale order received from Denim Mill so user just need to book the created order after reviewing it. </vt:lpstr>
      <vt:lpstr>Responsibility Name : ASD Order Management Super User Form Name : Sale Order Sale Order Header</vt:lpstr>
      <vt:lpstr>Responsibility Name : ASD Order Management Super User Form Name : Sale Order Sale Order Lines</vt:lpstr>
      <vt:lpstr>   Responsibility Name : ASD Cotton Contract Form Name: ASD Local Contract Procurement of Raw Material – (Spinning Division)  Contracts  Separate forms are available for local and import cotton contracts ASD Local Contract </vt:lpstr>
      <vt:lpstr>  Responsibility Name : ASD Cotton Contract Form Name : ASD Import Contract  </vt:lpstr>
      <vt:lpstr>   Responsibility Name : ASD Cotton Purchasing PO Preparer Form Name : Purchase Order Fiber items are procured by spinning by using standard purchase order form. Contract detail for cotton items will be mandatory.   </vt:lpstr>
      <vt:lpstr> Responsibility Name : ASD Inventory Team Member Form Name : Receiving Transaction Fiber items are controls via below category segments in system. </vt:lpstr>
      <vt:lpstr> Responsibility Name : ASD Inventory Team Member  Form Name : Receiving Transaction For Cotton items whose minor category is classified as Cotton, system will ask user to provide cotton details. </vt:lpstr>
      <vt:lpstr>Responsibility Name : ASD Inventory Team Member Form Name : Receiving Transaction User will provide cotton detail in context value.  Here GRN quantity in KGS will be auto-calculated on the basis of moisture, trash and tare weight as per the predetermined formula. Bales and bale weight will be mandatory for both local and import cotton, whereas Ginner Lot #, Invoice Weight, Moisture %, Trash % and Tare Weight will be mandatory for local cotton only.  </vt:lpstr>
      <vt:lpstr>  Cotton Stock Report  Report Name : Inventory Cotton Stock Balance - AGI (Denim)- Report </vt:lpstr>
      <vt:lpstr> Responsibility Name : ASD Production Plan Form Name AGI Spinning Production Plan</vt:lpstr>
      <vt:lpstr>Sample Yarn Requisition Separate plan is generated for sample production generated by planning department. It contains complete yarn information along with sample type (i.e. New, Repeat) </vt:lpstr>
      <vt:lpstr>Responsibility Name : ASD Bill Of Material Form Name : Routings Routing and BOM Oracle discrete Manufacturing provides functionality to set standard routing and Bill of Material of finished items. Routing Routing represents the processing sequence in the manufacturing operations. All labor and other overhead cost pertaining to an item are defined at routing. Following form is available to create routing in EBS.</vt:lpstr>
      <vt:lpstr>  Responsibility Name : ASD Bill Of Material Form Name : Bill of Material  Bill of Material (BOM) is a list of components required to manufacture its parent (assembly) item. To manufacture a yarn, fibers are its major component. On the basis yarn count and other attributes the recipe is defined in following form.</vt:lpstr>
      <vt:lpstr> Responsibility Name : ASD Uster Testing Results Form Name : ASD Uster Testing Results  Maintaining Test Results for Bales Cotton and other fibers are tested before issuance at production fibers. For Cotton testing following from has been developed to record testing results in system.</vt:lpstr>
      <vt:lpstr>Responsibility Name : ASD Uster Testing Results Form Name : ASD Fiber Demand  Demand Note for Issuance of Bales For issuance, FIBER Demand FORM will be filled out to raised demand to issue bales. Following form is available to raise demand in system. Only tested bales data will be populated in below form. User will mark the bales in demand form for issuance.</vt:lpstr>
      <vt:lpstr>PowerPoint Presentation</vt:lpstr>
      <vt:lpstr>   </vt:lpstr>
      <vt:lpstr>Responsibility Name : ASD Work In Process Form Name : Work Order-Less Completion   Production : Daily production of yarn is entered at final stage by using work order less completion form against the production plan provided by planning team. </vt:lpstr>
      <vt:lpstr>Responsibility Name : ASD Work In Process   Form Name : Work Order-Less Completion  The plan number field is connected to yarn item being produced. User can only select those plans which are updated by planning department against select yarn item. All raw materials which are defined in BOM are automatically charged on the basis of set standards upon performing work order less completion transaction</vt:lpstr>
      <vt:lpstr>Responsibility Name : ASD Work In Process Form Name : ASD Yarn Sticker Special Information: I wanted to inform you about the upcoming upgrade for our production system. The new system will replace the workorder less form and comes with the added functionality of generating stickers based on the planned quantity. This enhancement aims to streamline our processes and improve overall efficiency.</vt:lpstr>
      <vt:lpstr>Sticker Report:</vt:lpstr>
      <vt:lpstr>Production (New Form)  Responsibility Name : ASD Work In Process Form Name : ASD Production Scan</vt:lpstr>
      <vt:lpstr> Responsibility Name : ASD Order Management Super User Dispatch Standard dispatch form will be available to user for shipment. Account for Dispatch:  At sales order shipment, order lines are costed and booked to a Deferred Cost of Goods Sold (COGS) account. This account is subsequently adjusted for any change in the percentage of earned or recognized revenue associated with the sales order lines.  </vt:lpstr>
      <vt:lpstr> Responsibility Name : ASD Order Management Super User Form Name : Shipping Transactions  Dispatch Lines detail : </vt:lpstr>
      <vt:lpstr>Responsibility Name : ASD Order Management Super User Form Name : Shipping Transactions  Dispatch: Select item which you want to dispatch. Assign delivery number by using auto create delivery and perform pick release activity from action block.</vt:lpstr>
      <vt:lpstr>Responsibility Name : ASD Order Management Super User Form Name : Shipping Transactions  Dispatch: Launch pick release </vt:lpstr>
      <vt:lpstr>Responsibility Name : ASD Order Management Super User Form Name : Transact Move Order  Dispatch: Once order line is released, Goto mover order transact form and allocate stock which you want to dispatch against this line.</vt:lpstr>
      <vt:lpstr>  Responsibility Name : ASD Order Management Super User Form Name : Transact Move Order  Dispatch: Allocate stock and the press view/Update Allocations button to select relevant lot and cone weight against order line.   </vt:lpstr>
      <vt:lpstr>Responsibility Name : ASD Order Management Super User Form Name : Transact Move Order Lot Entry  Dispatch:</vt:lpstr>
      <vt:lpstr>Responsibility Name : ASD Order Management Super User Form Name : Shipping Transactions  Dispatch: Once stock is allocated and transacted, go to shipping transaction form and dispatch your delivery. </vt:lpstr>
      <vt:lpstr>Report Name : ASD Yarn OGP- AGI (Denim) - Report Automated gate pass will be generated in system once order line is shipped. Outward Gate Pass </vt:lpstr>
      <vt:lpstr>PowerPoint Presentation</vt:lpstr>
      <vt:lpstr>Responsibility Name : ASD Receivable Manager – ASD  Invoicing Automated program will be schedule on daily basis to generated auto invoices from dispatch transactions.</vt:lpstr>
      <vt:lpstr>Responsibility Name : ASD Receivable Manager – ASD Form Name : Receivable Invoice Transactions  </vt:lpstr>
      <vt:lpstr>  Overview</vt:lpstr>
      <vt:lpstr>  Overview</vt:lpstr>
      <vt:lpstr>  Overview</vt:lpstr>
      <vt:lpstr>  Overview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Gap Analysis</dc:title>
  <dc:creator>Muhammad Burhan Shafaat</dc:creator>
  <cp:lastModifiedBy>Aqeel</cp:lastModifiedBy>
  <cp:revision>745</cp:revision>
  <dcterms:created xsi:type="dcterms:W3CDTF">2023-01-14T05:28:56Z</dcterms:created>
  <dcterms:modified xsi:type="dcterms:W3CDTF">2024-01-27T07:05:32Z</dcterms:modified>
</cp:coreProperties>
</file>